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4" r:id="rId3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39F65D-A091-7DC8-CB47-8578F3A2CB30}" v="2" dt="2024-11-03T15:02:04.198"/>
    <p1510:client id="{986794D2-65AB-6362-51BE-CA3AE62F2879}" v="352" dt="2024-11-04T15:57:07.816"/>
    <p1510:client id="{DA4AF666-835B-11AC-5E26-66AAA3FB35BF}" v="1773" dt="2024-11-03T15:01:09.093"/>
  </p1510:revLst>
</p1510:revInfo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C39F65D-A091-7DC8-CB47-8578F3A2CB30}"/>
    <pc:docChg chg="delSld">
      <pc:chgData name="" userId="" providerId="" clId="Web-{3C39F65D-A091-7DC8-CB47-8578F3A2CB30}" dt="2024-11-03T15:01:58.745" v="0"/>
      <pc:docMkLst>
        <pc:docMk/>
      </pc:docMkLst>
      <pc:sldChg chg="del">
        <pc:chgData name="" userId="" providerId="" clId="Web-{3C39F65D-A091-7DC8-CB47-8578F3A2CB30}" dt="2024-11-03T15:01:58.745" v="0"/>
        <pc:sldMkLst>
          <pc:docMk/>
          <pc:sldMk cId="1776625170" sldId="302"/>
        </pc:sldMkLst>
      </pc:sldChg>
    </pc:docChg>
  </pc:docChgLst>
  <pc:docChgLst>
    <pc:chgData name="Robert Cottis" userId="S::robert.cottis@shortlanesend.org.uk::7f847cb6-a344-44ca-a966-2baa354a6179" providerId="AD" clId="Web-{3C39F65D-A091-7DC8-CB47-8578F3A2CB30}"/>
    <pc:docChg chg="delSld">
      <pc:chgData name="Robert Cottis" userId="S::robert.cottis@shortlanesend.org.uk::7f847cb6-a344-44ca-a966-2baa354a6179" providerId="AD" clId="Web-{3C39F65D-A091-7DC8-CB47-8578F3A2CB30}" dt="2024-11-03T15:02:04.198" v="0"/>
      <pc:docMkLst>
        <pc:docMk/>
      </pc:docMkLst>
      <pc:sldChg chg="del">
        <pc:chgData name="Robert Cottis" userId="S::robert.cottis@shortlanesend.org.uk::7f847cb6-a344-44ca-a966-2baa354a6179" providerId="AD" clId="Web-{3C39F65D-A091-7DC8-CB47-8578F3A2CB30}" dt="2024-11-03T15:02:04.198" v="0"/>
        <pc:sldMkLst>
          <pc:docMk/>
          <pc:sldMk cId="2790109702" sldId="303"/>
        </pc:sldMkLst>
      </pc:sldChg>
    </pc:docChg>
  </pc:docChgLst>
  <pc:docChgLst>
    <pc:chgData name="Robert Cottis" userId="S::robert.cottis@shortlanesend.org.uk::7f847cb6-a344-44ca-a966-2baa354a6179" providerId="AD" clId="Web-{986794D2-65AB-6362-51BE-CA3AE62F2879}"/>
    <pc:docChg chg="modSld">
      <pc:chgData name="Robert Cottis" userId="S::robert.cottis@shortlanesend.org.uk::7f847cb6-a344-44ca-a966-2baa354a6179" providerId="AD" clId="Web-{986794D2-65AB-6362-51BE-CA3AE62F2879}" dt="2024-11-04T15:57:04.019" v="339"/>
      <pc:docMkLst>
        <pc:docMk/>
      </pc:docMkLst>
      <pc:sldChg chg="modSp">
        <pc:chgData name="Robert Cottis" userId="S::robert.cottis@shortlanesend.org.uk::7f847cb6-a344-44ca-a966-2baa354a6179" providerId="AD" clId="Web-{986794D2-65AB-6362-51BE-CA3AE62F2879}" dt="2024-11-04T15:57:04.019" v="339"/>
        <pc:sldMkLst>
          <pc:docMk/>
          <pc:sldMk cId="2419905447" sldId="284"/>
        </pc:sldMkLst>
        <pc:graphicFrameChg chg="mod modGraphic">
          <ac:chgData name="Robert Cottis" userId="S::robert.cottis@shortlanesend.org.uk::7f847cb6-a344-44ca-a966-2baa354a6179" providerId="AD" clId="Web-{986794D2-65AB-6362-51BE-CA3AE62F2879}" dt="2024-11-04T15:57:04.019" v="339"/>
          <ac:graphicFrameMkLst>
            <pc:docMk/>
            <pc:sldMk cId="2419905447" sldId="284"/>
            <ac:graphicFrameMk id="5" creationId="{5FF215BE-0D6D-9FB7-351A-9EC3A41D55C5}"/>
          </ac:graphicFrameMkLst>
        </pc:graphicFrameChg>
      </pc:sldChg>
    </pc:docChg>
  </pc:docChgLst>
  <pc:docChgLst>
    <pc:chgData name="Robert Cottis" userId="S::robert.cottis@shortlanesend.org.uk::7f847cb6-a344-44ca-a966-2baa354a6179" providerId="AD" clId="Web-{DA4AF666-835B-11AC-5E26-66AAA3FB35BF}"/>
    <pc:docChg chg="modSld">
      <pc:chgData name="Robert Cottis" userId="S::robert.cottis@shortlanesend.org.uk::7f847cb6-a344-44ca-a966-2baa354a6179" providerId="AD" clId="Web-{DA4AF666-835B-11AC-5E26-66AAA3FB35BF}" dt="2024-11-03T15:01:09.093" v="1746"/>
      <pc:docMkLst>
        <pc:docMk/>
      </pc:docMkLst>
      <pc:sldChg chg="modSp">
        <pc:chgData name="Robert Cottis" userId="S::robert.cottis@shortlanesend.org.uk::7f847cb6-a344-44ca-a966-2baa354a6179" providerId="AD" clId="Web-{DA4AF666-835B-11AC-5E26-66AAA3FB35BF}" dt="2024-11-03T14:55:21.432" v="1543"/>
        <pc:sldMkLst>
          <pc:docMk/>
          <pc:sldMk cId="1050475751" sldId="282"/>
        </pc:sldMkLst>
        <pc:graphicFrameChg chg="mod modGraphic">
          <ac:chgData name="Robert Cottis" userId="S::robert.cottis@shortlanesend.org.uk::7f847cb6-a344-44ca-a966-2baa354a6179" providerId="AD" clId="Web-{DA4AF666-835B-11AC-5E26-66AAA3FB35BF}" dt="2024-11-03T14:55:21.432" v="1543"/>
          <ac:graphicFrameMkLst>
            <pc:docMk/>
            <pc:sldMk cId="1050475751" sldId="282"/>
            <ac:graphicFrameMk id="5" creationId="{5FF215BE-0D6D-9FB7-351A-9EC3A41D55C5}"/>
          </ac:graphicFrameMkLst>
        </pc:graphicFrameChg>
        <pc:graphicFrameChg chg="mod modGraphic">
          <ac:chgData name="Robert Cottis" userId="S::robert.cottis@shortlanesend.org.uk::7f847cb6-a344-44ca-a966-2baa354a6179" providerId="AD" clId="Web-{DA4AF666-835B-11AC-5E26-66AAA3FB35BF}" dt="2024-11-03T14:19:25.556" v="43"/>
          <ac:graphicFrameMkLst>
            <pc:docMk/>
            <pc:sldMk cId="1050475751" sldId="282"/>
            <ac:graphicFrameMk id="9" creationId="{43DB2B90-BD0A-C190-4A18-DAB2B80B01C6}"/>
          </ac:graphicFrameMkLst>
        </pc:graphicFrameChg>
      </pc:sldChg>
      <pc:sldChg chg="modSp">
        <pc:chgData name="Robert Cottis" userId="S::robert.cottis@shortlanesend.org.uk::7f847cb6-a344-44ca-a966-2baa354a6179" providerId="AD" clId="Web-{DA4AF666-835B-11AC-5E26-66AAA3FB35BF}" dt="2024-11-03T15:01:09.093" v="1746"/>
        <pc:sldMkLst>
          <pc:docMk/>
          <pc:sldMk cId="2419905447" sldId="284"/>
        </pc:sldMkLst>
        <pc:graphicFrameChg chg="mod modGraphic">
          <ac:chgData name="Robert Cottis" userId="S::robert.cottis@shortlanesend.org.uk::7f847cb6-a344-44ca-a966-2baa354a6179" providerId="AD" clId="Web-{DA4AF666-835B-11AC-5E26-66AAA3FB35BF}" dt="2024-11-03T15:01:09.093" v="1746"/>
          <ac:graphicFrameMkLst>
            <pc:docMk/>
            <pc:sldMk cId="2419905447" sldId="284"/>
            <ac:graphicFrameMk id="5" creationId="{5FF215BE-0D6D-9FB7-351A-9EC3A41D55C5}"/>
          </ac:graphicFrameMkLst>
        </pc:graphicFrameChg>
        <pc:graphicFrameChg chg="mod modGraphic">
          <ac:chgData name="Robert Cottis" userId="S::robert.cottis@shortlanesend.org.uk::7f847cb6-a344-44ca-a966-2baa354a6179" providerId="AD" clId="Web-{DA4AF666-835B-11AC-5E26-66AAA3FB35BF}" dt="2024-11-03T14:56:12.013" v="1594"/>
          <ac:graphicFrameMkLst>
            <pc:docMk/>
            <pc:sldMk cId="2419905447" sldId="284"/>
            <ac:graphicFrameMk id="9" creationId="{43DB2B90-BD0A-C190-4A18-DAB2B80B01C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04/11/2024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04/11/2024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730625"/>
              </p:ext>
            </p:extLst>
          </p:nvPr>
        </p:nvGraphicFramePr>
        <p:xfrm>
          <a:off x="927557" y="764399"/>
          <a:ext cx="10919227" cy="609298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35378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05925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GEOGRAPHY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522682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  <a:p>
                      <a:endParaRPr lang="en-GB" sz="10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Reading VIPERS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White Rose maths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Animals including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b="1" i="0" u="none" strike="noStrike" kern="1200" noProof="0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How were the Cornish affected by boom and bust in the tin and copper mining industry?</a:t>
                      </a:r>
                      <a:endParaRPr lang="en-US" sz="1000" b="1" i="0" u="none" strike="noStrike" noProof="0">
                        <a:solidFill>
                          <a:srgbClr val="FF000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1" i="0" u="none" strike="noStrike" noProof="0">
                          <a:solidFill>
                            <a:srgbClr val="FF0000"/>
                          </a:solidFill>
                          <a:latin typeface="Century Gothic"/>
                        </a:rPr>
                        <a:t>Understanding Christianity</a:t>
                      </a:r>
                      <a:endParaRPr lang="en-US" b="1">
                        <a:solidFill>
                          <a:srgbClr val="FF0000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endParaRPr lang="en-GB" sz="900" b="1" i="0" u="none" strike="noStrike" noProof="0" dirty="0">
                        <a:solidFill>
                          <a:srgbClr val="FF0000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1" i="0" u="none" strike="noStrike" noProof="0" dirty="0">
                          <a:solidFill>
                            <a:srgbClr val="FF0000"/>
                          </a:solidFill>
                          <a:latin typeface="Century Gothic"/>
                        </a:rPr>
                        <a:t>INCARNATION/ GOD: What is the Trinity?</a:t>
                      </a:r>
                      <a:endParaRPr lang="en-GB" b="1">
                        <a:solidFill>
                          <a:srgbClr val="FF000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Valuing difference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265594">
                <a:tc>
                  <a:txBody>
                    <a:bodyPr/>
                    <a:lstStyle/>
                    <a:p>
                      <a:r>
                        <a:rPr lang="en-GB" sz="900" b="1" u="sng" dirty="0">
                          <a:solidFill>
                            <a:srgbClr val="002060"/>
                          </a:solidFill>
                          <a:latin typeface="Century Gothic"/>
                        </a:rPr>
                        <a:t>Writing</a:t>
                      </a:r>
                    </a:p>
                    <a:p>
                      <a:pPr lvl="0">
                        <a:buNone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/>
                        </a:rPr>
                        <a:t>The Write Stuff</a:t>
                      </a:r>
                    </a:p>
                    <a:p>
                      <a:pPr lvl="0">
                        <a:buNone/>
                      </a:pPr>
                      <a:endParaRPr lang="en-GB" sz="9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Non – fiction. Balanced argument. An alternative to plastic straws.</a:t>
                      </a:r>
                      <a:endParaRPr lang="en-GB" sz="900"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endParaRPr lang="en-GB" sz="9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Narrative – Traditional tale. Aladdin and the Enchanted Lamp</a:t>
                      </a:r>
                      <a:endParaRPr lang="en-GB" sz="900"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endParaRPr lang="en-GB" sz="9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r>
                        <a:rPr lang="en-GB" sz="900" b="1" u="sng" dirty="0">
                          <a:solidFill>
                            <a:srgbClr val="002060"/>
                          </a:solidFill>
                          <a:latin typeface="Century Gothic"/>
                        </a:rPr>
                        <a:t>Reading VIPERS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 x a week class novel:</a:t>
                      </a:r>
                      <a:endParaRPr lang="en-GB" sz="900"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When the Mountains roared by Jess Butterworth </a:t>
                      </a:r>
                      <a:endParaRPr lang="en-GB" sz="900"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endParaRPr lang="en-GB" sz="9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3 x a week cross curricular reading: </a:t>
                      </a:r>
                      <a:endParaRPr lang="en-GB" sz="900">
                        <a:latin typeface="Century Gothic"/>
                      </a:endParaRP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Mountains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Cornwall</a:t>
                      </a:r>
                    </a:p>
                    <a:p>
                      <a:r>
                        <a:rPr lang="en-GB" sz="90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Plastic pollution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Multiplication and </a:t>
                      </a:r>
                      <a:r>
                        <a:rPr lang="en-GB" sz="1000">
                          <a:solidFill>
                            <a:srgbClr val="002060"/>
                          </a:solidFill>
                          <a:latin typeface="Century Gothic"/>
                        </a:rPr>
                        <a:t>division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Id</a:t>
                      </a:r>
                      <a:r>
                        <a:rPr lang="en-GB" sz="1000" b="0" dirty="0">
                          <a:solidFill>
                            <a:srgbClr val="002060"/>
                          </a:solidFill>
                          <a:latin typeface="Century Gothic"/>
                        </a:rPr>
                        <a:t>entify the organs in the </a:t>
                      </a:r>
                      <a:r>
                        <a:rPr lang="en-GB" sz="1000" b="0">
                          <a:solidFill>
                            <a:srgbClr val="002060"/>
                          </a:solidFill>
                          <a:latin typeface="Century Gothic"/>
                        </a:rPr>
                        <a:t>digestive system.</a:t>
                      </a:r>
                      <a:endParaRPr lang="en-GB" sz="1000" b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00" b="0" i="0" dirty="0">
                          <a:solidFill>
                            <a:srgbClr val="002060"/>
                          </a:solidFill>
                          <a:latin typeface="Century Gothic"/>
                        </a:rPr>
                        <a:t>Describe the functions of the main organs in the digestive system.</a:t>
                      </a:r>
                      <a:endParaRPr lang="en-GB" sz="1000" b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00" b="0" i="0" dirty="0">
                          <a:solidFill>
                            <a:srgbClr val="002060"/>
                          </a:solidFill>
                          <a:latin typeface="Century Gothic"/>
                        </a:rPr>
                        <a:t>Identify the types of human teeth and their </a:t>
                      </a:r>
                      <a:r>
                        <a:rPr lang="en-GB" sz="1000" b="0" i="0">
                          <a:solidFill>
                            <a:srgbClr val="002060"/>
                          </a:solidFill>
                          <a:latin typeface="Century Gothic"/>
                        </a:rPr>
                        <a:t>functions.</a:t>
                      </a:r>
                      <a:endParaRPr lang="en-GB" sz="1000" b="0" i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00" b="0" i="0" dirty="0">
                          <a:solidFill>
                            <a:srgbClr val="002060"/>
                          </a:solidFill>
                          <a:latin typeface="Century Gothic"/>
                        </a:rPr>
                        <a:t>Investigate the effects of different liquids on the </a:t>
                      </a:r>
                      <a:r>
                        <a:rPr lang="en-GB" sz="1000" b="0" i="0">
                          <a:solidFill>
                            <a:srgbClr val="002060"/>
                          </a:solidFill>
                          <a:latin typeface="Century Gothic"/>
                        </a:rPr>
                        <a:t>teeth.</a:t>
                      </a:r>
                      <a:endParaRPr lang="en-GB" sz="1000" b="0" i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00" b="0" i="0" dirty="0">
                          <a:solidFill>
                            <a:srgbClr val="002060"/>
                          </a:solidFill>
                          <a:latin typeface="Century Gothic"/>
                        </a:rPr>
                        <a:t>Understand food </a:t>
                      </a:r>
                      <a:r>
                        <a:rPr lang="en-GB" sz="1000" b="0" i="0">
                          <a:solidFill>
                            <a:srgbClr val="002060"/>
                          </a:solidFill>
                          <a:latin typeface="Century Gothic"/>
                        </a:rPr>
                        <a:t>chains.</a:t>
                      </a:r>
                      <a:endParaRPr lang="en-GB" sz="1000" b="0" i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00" b="0" i="0" dirty="0">
                          <a:solidFill>
                            <a:srgbClr val="002060"/>
                          </a:solidFill>
                          <a:latin typeface="Century Gothic"/>
                        </a:rPr>
                        <a:t>Explore food webs</a:t>
                      </a: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228600" lvl="0" indent="-228600">
                        <a:buAutoNum type="arabicPeriod"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/>
                        </a:rPr>
                        <a:t>1. </a:t>
                      </a: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When and how did people first begin to </a:t>
                      </a:r>
                      <a:r>
                        <a:rPr lang="en-GB" sz="11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extract tin?</a:t>
                      </a:r>
                      <a:endParaRPr lang="en-GB" sz="1100" b="0" i="0" u="none" strike="noStrike" noProof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2. How did steam power transform </a:t>
                      </a:r>
                      <a:r>
                        <a:rPr lang="en-GB" sz="11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Cornish mining?</a:t>
                      </a:r>
                      <a:endParaRPr lang="en-GB" sz="1100" b="0" i="0" u="none" strike="noStrike" noProof="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3. What dangers did miners face as they worked </a:t>
                      </a:r>
                      <a:r>
                        <a:rPr lang="en-GB" sz="11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underground</a:t>
                      </a:r>
                      <a:endParaRPr lang="en-GB">
                        <a:solidFill>
                          <a:srgbClr val="002060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4. What roles did women and children play in the mining industry?</a:t>
                      </a:r>
                      <a:endParaRPr lang="en-GB">
                        <a:solidFill>
                          <a:srgbClr val="002060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5. Where did the Cornish tinners and their families go when the mines went bust?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rtl="0" fontAlgn="base">
                        <a:buAutoNum type="arabicPeriod"/>
                      </a:pPr>
                      <a:r>
                        <a:rPr lang="en-GB" sz="1050" b="0" i="0" kern="120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Why is water special?</a:t>
                      </a:r>
                      <a:endParaRPr lang="en-GB" sz="1050" b="0" i="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The baptism of Jesus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What is the Trinity?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What is the importance of being baptised to Christians?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The meaning of Christian symbols and art.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Creating own artwork/poem to represent what the Trinity means to Christians.</a:t>
                      </a:r>
                    </a:p>
                    <a:p>
                      <a:pPr marL="0" indent="0"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333333"/>
                          </a:solidFill>
                          <a:effectLst/>
                          <a:latin typeface="Century Gothic"/>
                        </a:rPr>
                        <a:t>-Understand the need to manage conflict or differences and suggest ways of doing this, through negotiation and compromise.</a:t>
                      </a:r>
                      <a:endParaRPr lang="en-GB" sz="900" dirty="0">
                        <a:latin typeface="Century Gothic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333333"/>
                          </a:solidFill>
                          <a:effectLst/>
                          <a:latin typeface="Century Gothic"/>
                        </a:rPr>
                        <a:t>-Suggest strategies for dealing with someone who is behaving aggressively.</a:t>
                      </a:r>
                      <a:endParaRPr lang="en-GB" sz="900">
                        <a:latin typeface="Century Gothic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333333"/>
                          </a:solidFill>
                          <a:effectLst/>
                          <a:latin typeface="Century Gothic"/>
                        </a:rPr>
                        <a:t>-Understand ways in which people are different to each other (including ethnicity, gender, religious beliefs, customs and festivals)</a:t>
                      </a:r>
                      <a:endParaRPr lang="en-GB" sz="900">
                        <a:latin typeface="Century Gothic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333333"/>
                          </a:solidFill>
                          <a:effectLst/>
                          <a:latin typeface="Century Gothic"/>
                        </a:rPr>
                        <a:t>-Understand and identify stereotypes, including those promoted in the media.</a:t>
                      </a:r>
                      <a:endParaRPr lang="en-GB" sz="900" dirty="0">
                        <a:latin typeface="Century Gothic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333333"/>
                          </a:solidFill>
                          <a:effectLst/>
                          <a:latin typeface="Century Gothic"/>
                        </a:rPr>
                        <a:t>-Give examples of features of these different types of relationships, including how they influence what is shared.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GB" sz="1200" b="0" i="0" u="none" strike="noStrike" kern="1200" noProof="0" dirty="0">
                        <a:solidFill>
                          <a:srgbClr val="333333"/>
                        </a:solidFill>
                        <a:effectLst/>
                        <a:latin typeface="Open Sans"/>
                      </a:endParaRPr>
                    </a:p>
                    <a:p>
                      <a:pPr lvl="0">
                        <a:buNone/>
                      </a:pPr>
                      <a:endParaRPr lang="en-GB" sz="1000" b="0" i="0" kern="1200" dirty="0">
                        <a:solidFill>
                          <a:srgbClr val="002060"/>
                        </a:solidFill>
                        <a:effectLst/>
                        <a:latin typeface="Gothic century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understanding of the concepts set out in English Appendix 2 (NC)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/>
                        </a:rPr>
                        <a:t>Understand and Indicate grammatical and other features 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and understand grammatical terminology.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-multiples of 10, 100 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-divide a 2 digit number by a 1 digit</a:t>
                      </a:r>
                      <a:r>
                        <a:rPr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 number with exchanging and remainders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-understanding of multiples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-times tables facts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Fractions – equivalent fractions on a number line.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Compare and order fractions.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Understand teeth have different functions.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Understand there are different organs in the body that have different functions.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Understand how to care for teeth.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I can collect information about a place and use it in a report. 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kern="120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I can use maps and atlases.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I can find trusted sources to research new information.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have learnt about the creation story in KS1.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know the Bible is the holy book for Christians and can be used as a source of wisdom and guidance.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Many Christians will read the bible regularly.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understand the importance of respecting others.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Children will be able to </a:t>
                      </a: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recognise that they have different types of relationships with the people they know.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41165"/>
              </p:ext>
            </p:extLst>
          </p:nvPr>
        </p:nvGraphicFramePr>
        <p:xfrm>
          <a:off x="1217007" y="250520"/>
          <a:ext cx="8942987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39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1180224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03182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6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/>
                        </a:rPr>
                        <a:t>Year 4/5</a:t>
                      </a:r>
                      <a:endParaRPr lang="en-GB" sz="1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/>
                        </a:rPr>
                        <a:t>VALUE: Excellence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Lynher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7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218916"/>
              </p:ext>
            </p:extLst>
          </p:nvPr>
        </p:nvGraphicFramePr>
        <p:xfrm>
          <a:off x="796560" y="913007"/>
          <a:ext cx="10916886" cy="6151517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SingUp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Getset4PE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/>
                        </a:rPr>
                        <a:t>Excellence</a:t>
                      </a:r>
                      <a:endParaRPr lang="en-GB" sz="12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576920">
                <a:tc rowSpan="2">
                  <a:txBody>
                    <a:bodyPr/>
                    <a:lstStyle/>
                    <a:p>
                      <a:r>
                        <a:rPr lang="en-GB" sz="105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Gestural drawing with Charcoal</a:t>
                      </a:r>
                    </a:p>
                    <a:p>
                      <a:endParaRPr lang="en-GB" sz="105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Children discover how to make drawings that capture a sense of drama or performance using charcoal.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Children are freed from the constraints of creating representational drawings based on observation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  <a:p>
                      <a:endParaRPr lang="en-GB" sz="1050" dirty="0">
                        <a:solidFill>
                          <a:srgbClr val="002060"/>
                        </a:solidFill>
                        <a:latin typeface="Gothic century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Wreath making at Christmas</a:t>
                      </a:r>
                    </a:p>
                    <a:p>
                      <a:pPr lvl="0">
                        <a:buNone/>
                      </a:pPr>
                      <a:endParaRPr lang="en-GB" sz="1100" b="0" i="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Sewing – design make and evaluate a seasonal stocking.</a:t>
                      </a:r>
                    </a:p>
                    <a:p>
                      <a:pPr lvl="0">
                        <a:buNone/>
                      </a:pPr>
                      <a:endParaRPr lang="en-GB" sz="1100" b="0" i="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GB" sz="1100" b="0" i="0" kern="1200" dirty="0">
                        <a:solidFill>
                          <a:srgbClr val="00206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5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Songs of the week in assemblies and class.</a:t>
                      </a:r>
                      <a:endParaRPr lang="en-GB" sz="1050" dirty="0">
                        <a:solidFill>
                          <a:srgbClr val="002060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050" b="0" i="0" u="none" strike="noStrike" noProof="0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r>
                        <a:rPr lang="en-GB" sz="105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Learning about Classroom Jazz</a:t>
                      </a:r>
                      <a:endParaRPr lang="en-GB" sz="1050" dirty="0">
                        <a:latin typeface="Century Gothic"/>
                      </a:endParaRPr>
                    </a:p>
                    <a:p>
                      <a:pPr lvl="0">
                        <a:buNone/>
                      </a:pPr>
                      <a:endParaRPr lang="en-GB" sz="1050" b="0" i="0" u="none" strike="noStrike" noProof="0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Exploring and developing playing skills using the glockenspiel.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050" b="0" i="0" u="none" strike="noStrike" noProof="0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En Classe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(In The Classroom)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0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Recall from memory a selection of nouns and indefinite articles for common classroom objects.</a:t>
                      </a:r>
                      <a:endParaRPr lang="en-GB">
                        <a:latin typeface="Century Gothic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0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Learn how to use the negative </a:t>
                      </a:r>
                      <a:r>
                        <a:rPr lang="en-GB" sz="10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in French.</a:t>
                      </a:r>
                      <a:endParaRPr lang="en-GB">
                        <a:latin typeface="Century Gothic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0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Describe what we have and do not have in our </a:t>
                      </a:r>
                      <a:r>
                        <a:rPr lang="en-GB" sz="1000" b="0" i="0" u="none" strike="noStrike" noProof="0">
                          <a:solidFill>
                            <a:srgbClr val="002060"/>
                          </a:solidFill>
                          <a:latin typeface="Century Gothic"/>
                        </a:rPr>
                        <a:t>pencil case.</a:t>
                      </a:r>
                      <a:endParaRPr lang="en-GB">
                        <a:latin typeface="Century Gothic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000" b="0" i="0" u="none" strike="noStrike" noProof="0" dirty="0">
                          <a:solidFill>
                            <a:srgbClr val="002060"/>
                          </a:solidFill>
                          <a:latin typeface="Century Gothic"/>
                        </a:rPr>
                        <a:t>• Respond to simple classroom commands.</a:t>
                      </a:r>
                      <a:endParaRPr lang="en-GB"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GoActive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sports coaches 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 PE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SCARF curriculum - Valuing Difference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Anti-bullying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7481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</a:rPr>
                        <a:t>Link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Understanding our feelings and believing in ourselves. 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r>
                        <a:rPr lang="en-GB" sz="8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that had a particular passion – what impact have they had on history/people of their community?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Understand that pressure applied varies the tone of the charcoal.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Understanding of basic sewing skills including threading a needle, a running stitch and tying off a thread.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Will build on the previous Glockenspiel unit taught in Y3 and in Autumn term 1 2024.</a:t>
                      </a:r>
                      <a:endParaRPr lang="en-GB" dirty="0"/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Vocabulary from the ‘Early </a:t>
                      </a:r>
                      <a:r>
                        <a:rPr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learning' units.</a:t>
                      </a:r>
                      <a:endParaRPr lang="en-GB" dirty="0">
                        <a:latin typeface="Century Gothic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That </a:t>
                      </a:r>
                      <a:r>
                        <a:rPr lang="en-GB" sz="9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j’ai</a:t>
                      </a: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 means I have and comes from the verb to have </a:t>
                      </a:r>
                      <a:r>
                        <a:rPr lang="en-GB" sz="9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avoir</a:t>
                      </a:r>
                      <a:r>
                        <a:rPr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 in French.</a:t>
                      </a:r>
                      <a:endParaRPr lang="en-GB">
                        <a:latin typeface="Century Gothic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What a noun and article/determiner </a:t>
                      </a:r>
                      <a:r>
                        <a:rPr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is in English.</a:t>
                      </a:r>
                      <a:endParaRPr lang="en-GB">
                        <a:latin typeface="Century Gothic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</a:rPr>
                        <a:t>What a verb is in English.</a:t>
                      </a:r>
                      <a:endParaRPr lang="en-GB"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Physical: pace, sprint, jump for distance, throw for distance.</a:t>
                      </a:r>
                      <a:endParaRPr lang="en-GB" sz="900">
                        <a:latin typeface="Century Gothic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Social: collaboration, leadership.</a:t>
                      </a:r>
                      <a:endParaRPr lang="en-GB" sz="900">
                        <a:latin typeface="Century Gothic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Emotional: perseverance, determination, honesty.</a:t>
                      </a:r>
                      <a:endParaRPr lang="en-GB" sz="900" u="none" strike="noStrike" noProof="0">
                        <a:solidFill>
                          <a:srgbClr val="000000"/>
                        </a:solidFill>
                        <a:latin typeface="Century Gothic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Thinking: reflection, observing and providing feedback.</a:t>
                      </a:r>
                      <a:endParaRPr lang="en-GB" sz="900" u="none" strike="noStrike" noProof="0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 - Sound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Cheddar Gorge geographical visit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37852"/>
              </p:ext>
            </p:extLst>
          </p:nvPr>
        </p:nvGraphicFramePr>
        <p:xfrm>
          <a:off x="1370838" y="77537"/>
          <a:ext cx="8942988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39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1095922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116131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6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/>
                        </a:rPr>
                        <a:t>AUT 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/>
                        </a:rPr>
                        <a:t>Year 4/5</a:t>
                      </a:r>
                      <a:endParaRPr lang="en-GB" sz="16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/>
                        </a:rPr>
                        <a:t>VALUE: Excellence</a:t>
                      </a:r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Lynher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92</TotalTime>
  <Words>1855</Words>
  <Application>Microsoft Office PowerPoint</Application>
  <PresentationFormat>Widescreen</PresentationFormat>
  <Paragraphs>354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Back to School 16x9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Robert Cottis</cp:lastModifiedBy>
  <cp:revision>213</cp:revision>
  <dcterms:created xsi:type="dcterms:W3CDTF">2024-07-06T15:12:52Z</dcterms:created>
  <dcterms:modified xsi:type="dcterms:W3CDTF">2024-11-04T15:57:12Z</dcterms:modified>
</cp:coreProperties>
</file>