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5" r:id="rId2"/>
    <p:sldId id="286" r:id="rId3"/>
    <p:sldId id="289" r:id="rId4"/>
    <p:sldId id="290" r:id="rId5"/>
  </p:sldIdLst>
  <p:sldSz cx="12192000" cy="6858000"/>
  <p:notesSz cx="6797675" cy="9926638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38B1855-1B75-4FBE-930C-398BA8C253C6}" styleName="Themed Style 2 –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74" autoAdjust="0"/>
  </p:normalViewPr>
  <p:slideViewPr>
    <p:cSldViewPr snapToGrid="0">
      <p:cViewPr varScale="1">
        <p:scale>
          <a:sx n="98" d="100"/>
          <a:sy n="98" d="100"/>
        </p:scale>
        <p:origin x="96" y="14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02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McGinty" userId="a3a5dca3-73cf-454d-89d7-9d6a72e5f77a" providerId="ADAL" clId="{AD5FE6DF-08BB-4C17-A99F-A1E745BDA840}"/>
    <pc:docChg chg="delSld delMainMaster">
      <pc:chgData name="Lisa McGinty" userId="a3a5dca3-73cf-454d-89d7-9d6a72e5f77a" providerId="ADAL" clId="{AD5FE6DF-08BB-4C17-A99F-A1E745BDA840}" dt="2024-11-07T12:45:47.460" v="2" actId="2696"/>
      <pc:docMkLst>
        <pc:docMk/>
      </pc:docMkLst>
      <pc:sldChg chg="del">
        <pc:chgData name="Lisa McGinty" userId="a3a5dca3-73cf-454d-89d7-9d6a72e5f77a" providerId="ADAL" clId="{AD5FE6DF-08BB-4C17-A99F-A1E745BDA840}" dt="2024-11-07T12:44:06.878" v="0" actId="2696"/>
        <pc:sldMkLst>
          <pc:docMk/>
          <pc:sldMk cId="0" sldId="256"/>
        </pc:sldMkLst>
      </pc:sldChg>
      <pc:sldChg chg="del">
        <pc:chgData name="Lisa McGinty" userId="a3a5dca3-73cf-454d-89d7-9d6a72e5f77a" providerId="ADAL" clId="{AD5FE6DF-08BB-4C17-A99F-A1E745BDA840}" dt="2024-11-07T12:45:47.460" v="2" actId="2696"/>
        <pc:sldMkLst>
          <pc:docMk/>
          <pc:sldMk cId="1050475751" sldId="282"/>
        </pc:sldMkLst>
      </pc:sldChg>
      <pc:sldChg chg="del">
        <pc:chgData name="Lisa McGinty" userId="a3a5dca3-73cf-454d-89d7-9d6a72e5f77a" providerId="ADAL" clId="{AD5FE6DF-08BB-4C17-A99F-A1E745BDA840}" dt="2024-11-07T12:44:06.878" v="0" actId="2696"/>
        <pc:sldMkLst>
          <pc:docMk/>
          <pc:sldMk cId="0" sldId="283"/>
        </pc:sldMkLst>
      </pc:sldChg>
      <pc:sldChg chg="del">
        <pc:chgData name="Lisa McGinty" userId="a3a5dca3-73cf-454d-89d7-9d6a72e5f77a" providerId="ADAL" clId="{AD5FE6DF-08BB-4C17-A99F-A1E745BDA840}" dt="2024-11-07T12:45:47.460" v="2" actId="2696"/>
        <pc:sldMkLst>
          <pc:docMk/>
          <pc:sldMk cId="2419905447" sldId="284"/>
        </pc:sldMkLst>
      </pc:sldChg>
      <pc:sldChg chg="del">
        <pc:chgData name="Lisa McGinty" userId="a3a5dca3-73cf-454d-89d7-9d6a72e5f77a" providerId="ADAL" clId="{AD5FE6DF-08BB-4C17-A99F-A1E745BDA840}" dt="2024-11-07T12:45:47.460" v="2" actId="2696"/>
        <pc:sldMkLst>
          <pc:docMk/>
          <pc:sldMk cId="3188948423" sldId="287"/>
        </pc:sldMkLst>
      </pc:sldChg>
      <pc:sldChg chg="del">
        <pc:chgData name="Lisa McGinty" userId="a3a5dca3-73cf-454d-89d7-9d6a72e5f77a" providerId="ADAL" clId="{AD5FE6DF-08BB-4C17-A99F-A1E745BDA840}" dt="2024-11-07T12:45:47.460" v="2" actId="2696"/>
        <pc:sldMkLst>
          <pc:docMk/>
          <pc:sldMk cId="816219661" sldId="288"/>
        </pc:sldMkLst>
      </pc:sldChg>
      <pc:sldChg chg="del">
        <pc:chgData name="Lisa McGinty" userId="a3a5dca3-73cf-454d-89d7-9d6a72e5f77a" providerId="ADAL" clId="{AD5FE6DF-08BB-4C17-A99F-A1E745BDA840}" dt="2024-11-07T12:44:06.878" v="0" actId="2696"/>
        <pc:sldMkLst>
          <pc:docMk/>
          <pc:sldMk cId="4230913508" sldId="292"/>
        </pc:sldMkLst>
      </pc:sldChg>
      <pc:sldChg chg="del">
        <pc:chgData name="Lisa McGinty" userId="a3a5dca3-73cf-454d-89d7-9d6a72e5f77a" providerId="ADAL" clId="{AD5FE6DF-08BB-4C17-A99F-A1E745BDA840}" dt="2024-11-07T12:44:10.477" v="1" actId="2696"/>
        <pc:sldMkLst>
          <pc:docMk/>
          <pc:sldMk cId="1984982944" sldId="294"/>
        </pc:sldMkLst>
      </pc:sldChg>
      <pc:sldChg chg="del">
        <pc:chgData name="Lisa McGinty" userId="a3a5dca3-73cf-454d-89d7-9d6a72e5f77a" providerId="ADAL" clId="{AD5FE6DF-08BB-4C17-A99F-A1E745BDA840}" dt="2024-11-07T12:44:06.878" v="0" actId="2696"/>
        <pc:sldMkLst>
          <pc:docMk/>
          <pc:sldMk cId="35389007" sldId="295"/>
        </pc:sldMkLst>
      </pc:sldChg>
      <pc:sldChg chg="del">
        <pc:chgData name="Lisa McGinty" userId="a3a5dca3-73cf-454d-89d7-9d6a72e5f77a" providerId="ADAL" clId="{AD5FE6DF-08BB-4C17-A99F-A1E745BDA840}" dt="2024-11-07T12:44:06.878" v="0" actId="2696"/>
        <pc:sldMkLst>
          <pc:docMk/>
          <pc:sldMk cId="1521362846" sldId="296"/>
        </pc:sldMkLst>
      </pc:sldChg>
      <pc:sldChg chg="del">
        <pc:chgData name="Lisa McGinty" userId="a3a5dca3-73cf-454d-89d7-9d6a72e5f77a" providerId="ADAL" clId="{AD5FE6DF-08BB-4C17-A99F-A1E745BDA840}" dt="2024-11-07T12:44:06.878" v="0" actId="2696"/>
        <pc:sldMkLst>
          <pc:docMk/>
          <pc:sldMk cId="3888746446" sldId="297"/>
        </pc:sldMkLst>
      </pc:sldChg>
      <pc:sldChg chg="del">
        <pc:chgData name="Lisa McGinty" userId="a3a5dca3-73cf-454d-89d7-9d6a72e5f77a" providerId="ADAL" clId="{AD5FE6DF-08BB-4C17-A99F-A1E745BDA840}" dt="2024-11-07T12:44:06.878" v="0" actId="2696"/>
        <pc:sldMkLst>
          <pc:docMk/>
          <pc:sldMk cId="1296061195" sldId="298"/>
        </pc:sldMkLst>
      </pc:sldChg>
      <pc:sldChg chg="del">
        <pc:chgData name="Lisa McGinty" userId="a3a5dca3-73cf-454d-89d7-9d6a72e5f77a" providerId="ADAL" clId="{AD5FE6DF-08BB-4C17-A99F-A1E745BDA840}" dt="2024-11-07T12:44:06.878" v="0" actId="2696"/>
        <pc:sldMkLst>
          <pc:docMk/>
          <pc:sldMk cId="485138983" sldId="299"/>
        </pc:sldMkLst>
      </pc:sldChg>
      <pc:sldChg chg="del">
        <pc:chgData name="Lisa McGinty" userId="a3a5dca3-73cf-454d-89d7-9d6a72e5f77a" providerId="ADAL" clId="{AD5FE6DF-08BB-4C17-A99F-A1E745BDA840}" dt="2024-11-07T12:44:06.878" v="0" actId="2696"/>
        <pc:sldMkLst>
          <pc:docMk/>
          <pc:sldMk cId="2528315464" sldId="300"/>
        </pc:sldMkLst>
      </pc:sldChg>
      <pc:sldChg chg="del">
        <pc:chgData name="Lisa McGinty" userId="a3a5dca3-73cf-454d-89d7-9d6a72e5f77a" providerId="ADAL" clId="{AD5FE6DF-08BB-4C17-A99F-A1E745BDA840}" dt="2024-11-07T12:45:47.460" v="2" actId="2696"/>
        <pc:sldMkLst>
          <pc:docMk/>
          <pc:sldMk cId="3793250034" sldId="301"/>
        </pc:sldMkLst>
      </pc:sldChg>
      <pc:sldMasterChg chg="del delSldLayout">
        <pc:chgData name="Lisa McGinty" userId="a3a5dca3-73cf-454d-89d7-9d6a72e5f77a" providerId="ADAL" clId="{AD5FE6DF-08BB-4C17-A99F-A1E745BDA840}" dt="2024-11-07T12:44:06.878" v="0" actId="2696"/>
        <pc:sldMasterMkLst>
          <pc:docMk/>
          <pc:sldMasterMk cId="1386593517" sldId="2147483665"/>
        </pc:sldMasterMkLst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3048903844" sldId="2147483666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504393888" sldId="2147483667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2981928835" sldId="2147483668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81518666" sldId="2147483669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1200639662" sldId="2147483670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1475531921" sldId="2147483671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1109629201" sldId="2147483672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3038212147" sldId="2147483673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476783838" sldId="2147483674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576777400" sldId="2147483675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3783968628" sldId="2147483676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1927870945" sldId="2147483677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2426320305" sldId="2147483678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2465476414" sldId="2147483679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1511572206" sldId="2147483680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55403666" sldId="2147483681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1865862751" sldId="2147483682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215447179" sldId="2147483683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1321932537" sldId="2147483684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453779681" sldId="2147483685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2132951626" sldId="2147483686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2091847228" sldId="2147483687"/>
          </pc:sldLayoutMkLst>
        </pc:sldLayoutChg>
      </pc:sldMasterChg>
      <pc:sldMasterChg chg="del delSldLayout">
        <pc:chgData name="Lisa McGinty" userId="a3a5dca3-73cf-454d-89d7-9d6a72e5f77a" providerId="ADAL" clId="{AD5FE6DF-08BB-4C17-A99F-A1E745BDA840}" dt="2024-11-07T12:44:10.477" v="1" actId="2696"/>
        <pc:sldMasterMkLst>
          <pc:docMk/>
          <pc:sldMasterMk cId="2870573193" sldId="2147483688"/>
        </pc:sldMasterMkLst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2695128167" sldId="2147483689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3891489556" sldId="2147483690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3612203646" sldId="2147483691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2421146233" sldId="2147483692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1478319369" sldId="2147483693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950081063" sldId="2147483694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2472773077" sldId="2147483695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1981343852" sldId="2147483696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301572898" sldId="2147483697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1996817531" sldId="2147483698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3114374804" sldId="2147483699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4190701149" sldId="2147483700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3741828684" sldId="2147483701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3805753757" sldId="2147483702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3246132906" sldId="2147483703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572493830" sldId="2147483704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485148283" sldId="2147483705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1167676845" sldId="2147483706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195306841" sldId="2147483707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1587659661" sldId="2147483708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4161672529" sldId="2147483709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1704837821" sldId="2147483710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4100376879" sldId="2147483711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3855268784" sldId="2147483712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564585213" sldId="2147483713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1989028768" sldId="2147483714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1223494853" sldId="2147483715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1810386681" sldId="2147483716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52049894" sldId="2147483717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2433146480" sldId="2147483718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463013530" sldId="214748371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B07959D-9804-4D1C-A655-CBF0B14076A7}" type="datetime1">
              <a:rPr lang="en-GB" smtClean="0"/>
              <a:t>07/11/2024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F7AC5DF-40F8-4DFF-A8FD-B750C543C466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350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 dirty="0"/>
              <a:t>Click to edit Master text styles</a:t>
            </a:r>
          </a:p>
          <a:p>
            <a:pPr lvl="1" rtl="0"/>
            <a:r>
              <a:rPr lang="en-GB" noProof="0" dirty="0"/>
              <a:t>Second level</a:t>
            </a:r>
          </a:p>
          <a:p>
            <a:pPr lvl="2" rtl="0"/>
            <a:r>
              <a:rPr lang="en-GB" noProof="0" dirty="0"/>
              <a:t>Third level</a:t>
            </a:r>
          </a:p>
          <a:p>
            <a:pPr lvl="3" rtl="0"/>
            <a:r>
              <a:rPr lang="en-GB" noProof="0" dirty="0"/>
              <a:t>Fourth level</a:t>
            </a:r>
          </a:p>
          <a:p>
            <a:pPr lvl="4" rtl="0"/>
            <a:r>
              <a:rPr lang="en-GB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FB667E1-E601-4AAF-B95C-B25720D70A60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rmAutofit/>
          </a:bodyPr>
          <a:lstStyle>
            <a:lvl1pPr algn="ctr">
              <a:defRPr sz="660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en-GB" noProof="0"/>
              <a:t>Click to edit Master subtitle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C9F319-34FE-4E6F-BCD8-FC33CAA264C2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2CDE7D-6279-4474-ADF7-3B07D1C0CB1C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FC85036-F2F3-432A-B48C-08E7AEDDFFA3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93D72C-181D-41E2-A470-8154892088D8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81A7E9-10B0-41C7-8058-6F76CEF6AE44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51471EF-0BC9-4F95-968C-DA7014A96051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D6D6A8-3CA9-4E5B-B509-F7FE825F3D91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DE9178-4933-43A1-89FC-423830009F86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85F755-9AA6-4E14-9661-8EAD6FC58909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 noProof="0"/>
              <a:t>Click icon to add picture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496242-5FAD-4EC1-B169-9656806089B8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baseline="0">
                <a:solidFill>
                  <a:schemeClr val="tx1"/>
                </a:solidFill>
              </a:defRPr>
            </a:lvl1pPr>
          </a:lstStyle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3C6A55C5-800C-4BE5-87E1-94A40C2DA10A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CA8D9AD5-F248-4919-864A-CFD76CC027D6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ccessart.org.uk/set-design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ccessart.org.uk/set-design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F215BE-0D6D-9FB7-351A-9EC3A41D5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233775"/>
              </p:ext>
            </p:extLst>
          </p:nvPr>
        </p:nvGraphicFramePr>
        <p:xfrm>
          <a:off x="940714" y="764399"/>
          <a:ext cx="10906070" cy="628246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808665">
                  <a:extLst>
                    <a:ext uri="{9D8B030D-6E8A-4147-A177-3AD203B41FA5}">
                      <a16:colId xmlns:a16="http://schemas.microsoft.com/office/drawing/2014/main" val="250523208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1156545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292970714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755862270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872246439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039775960"/>
                    </a:ext>
                  </a:extLst>
                </a:gridCol>
              </a:tblGrid>
              <a:tr h="34750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ENGLISH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MATHS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SCIENCE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History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PSHE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0685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The Write Stuff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/>
                        </a:rPr>
                        <a:t>WhiteRose</a:t>
                      </a: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/>
                        </a:rPr>
                        <a:t> SoW</a:t>
                      </a: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Place value/4 operations</a:t>
                      </a:r>
                    </a:p>
                    <a:p>
                      <a:endParaRPr lang="en-GB" sz="1000" b="1" dirty="0">
                        <a:solidFill>
                          <a:srgbClr val="FF0000"/>
                        </a:solidFill>
                        <a:latin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Developing Experts</a:t>
                      </a:r>
                    </a:p>
                    <a:p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Living things and their habitats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kern="1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Boom and Bust:</a:t>
                      </a:r>
                    </a:p>
                    <a:p>
                      <a:r>
                        <a:rPr lang="en-GB" sz="1000" b="1" kern="1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How were the Cornish affected by boom and bust in the tin and copper mining industry?</a:t>
                      </a:r>
                      <a:endParaRPr lang="en-GB" sz="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Why do Hindus want to be good</a:t>
                      </a:r>
                      <a:r>
                        <a:rPr lang="en-GB" sz="1200" b="1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SCARF</a:t>
                      </a: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Valuing Difference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148432"/>
                  </a:ext>
                </a:extLst>
              </a:tr>
              <a:tr h="3540294">
                <a:tc>
                  <a:txBody>
                    <a:bodyPr/>
                    <a:lstStyle/>
                    <a:p>
                      <a:r>
                        <a:rPr lang="en-GB" sz="1000" dirty="0" err="1">
                          <a:solidFill>
                            <a:srgbClr val="002060"/>
                          </a:solidFill>
                          <a:latin typeface="Century Gothic"/>
                        </a:rPr>
                        <a:t>Grammasaurus</a:t>
                      </a: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/>
                        </a:rPr>
                        <a:t>...</a:t>
                      </a:r>
                      <a:r>
                        <a:rPr lang="en-GB" sz="1000" dirty="0" err="1">
                          <a:solidFill>
                            <a:srgbClr val="002060"/>
                          </a:solidFill>
                          <a:latin typeface="Century Gothic"/>
                        </a:rPr>
                        <a:t>SPaG</a:t>
                      </a:r>
                    </a:p>
                    <a:p>
                      <a:pPr lvl="0"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/>
                      </a:endParaRPr>
                    </a:p>
                    <a:p>
                      <a:pPr lvl="0"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/>
                        </a:rPr>
                        <a:t>The Malfeasance</a:t>
                      </a:r>
                      <a:endParaRPr lang="en-GB" dirty="0"/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Poetry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The Present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Narrative</a:t>
                      </a: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Long and short division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Long and short multiplication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Classify living organisms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Understand the kingdoms of life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Classify living things using the Linnean system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Identify the characteristics of different types of microorganisms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Investigate asexual reproduction through spore dispersal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Classify and describe a living organism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When and how did people first extract minerals and what were they looking for?</a:t>
                      </a:r>
                    </a:p>
                    <a:p>
                      <a:pPr algn="ctr"/>
                      <a:r>
                        <a:rPr lang="en-GB" sz="100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was life like for miners in Cornwall?</a:t>
                      </a:r>
                    </a:p>
                    <a:p>
                      <a:pPr algn="ctr"/>
                      <a:r>
                        <a:rPr lang="en-GB" sz="100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Who was Richard Trevithick and why do we still remember him today?</a:t>
                      </a:r>
                    </a:p>
                    <a:p>
                      <a:pPr algn="ctr"/>
                      <a:r>
                        <a:rPr lang="en-GB" sz="100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happened in the East Wheal Rose mining disaster? And could it have been prevented?</a:t>
                      </a:r>
                    </a:p>
                    <a:p>
                      <a:pPr algn="ctr"/>
                      <a:r>
                        <a:rPr lang="en-GB" sz="100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happened at South </a:t>
                      </a:r>
                      <a:r>
                        <a:rPr lang="en-GB" sz="1000" kern="1200" dirty="0" err="1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Crofty</a:t>
                      </a:r>
                      <a:r>
                        <a:rPr lang="en-GB" sz="100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algn="ctr"/>
                      <a:r>
                        <a:rPr lang="en-GB" sz="100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is mining like in Cornwall today?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What is Brahman?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What is Atman? What can be learned about Atman through a Hindu story?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Samsara: why is atman important? What else is important?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How does dharma affect the way that someone might live their life?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What example does Gandhi set about how to live?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Why do Hindus try to be good?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Ok to be different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We have more in common than not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Respecting differences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Tolerance and respect for others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Advertising friendships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Boys will be boys?-challenging gender stereotypes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96628"/>
                  </a:ext>
                </a:extLst>
              </a:tr>
              <a:tr h="1541221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Core Knowledge</a:t>
                      </a:r>
                    </a:p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Subject/verb agreements</a:t>
                      </a:r>
                    </a:p>
                    <a:p>
                      <a:pPr algn="ctr"/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Figurative language</a:t>
                      </a:r>
                    </a:p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Repetition</a:t>
                      </a:r>
                    </a:p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Synonyms</a:t>
                      </a:r>
                    </a:p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Hyperbole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Written formal methods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Identify the 6 kingdoms of life.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Recognise (MRS GREN) how something is a living thing.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Carl Linnaeus designed a classification system that is still used today.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How mining began in Cornwall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dangers of working in mines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How the industry changed Cornwall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Core Knowledge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85457"/>
                  </a:ext>
                </a:extLst>
              </a:tr>
            </a:tbl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63033A7-0111-8806-004A-F6F11B6ACCC6}"/>
              </a:ext>
            </a:extLst>
          </p:cNvPr>
          <p:cNvSpPr/>
          <p:nvPr/>
        </p:nvSpPr>
        <p:spPr>
          <a:xfrm>
            <a:off x="209964" y="1474749"/>
            <a:ext cx="586596" cy="4354337"/>
          </a:xfrm>
          <a:prstGeom prst="downArrow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DB2B90-BD0A-C190-4A18-DAB2B80B0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14979"/>
              </p:ext>
            </p:extLst>
          </p:nvPr>
        </p:nvGraphicFramePr>
        <p:xfrm>
          <a:off x="1217007" y="250520"/>
          <a:ext cx="8942991" cy="3708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49940">
                  <a:extLst>
                    <a:ext uri="{9D8B030D-6E8A-4147-A177-3AD203B41FA5}">
                      <a16:colId xmlns:a16="http://schemas.microsoft.com/office/drawing/2014/main" val="525258006"/>
                    </a:ext>
                  </a:extLst>
                </a:gridCol>
                <a:gridCol w="841036">
                  <a:extLst>
                    <a:ext uri="{9D8B030D-6E8A-4147-A177-3AD203B41FA5}">
                      <a16:colId xmlns:a16="http://schemas.microsoft.com/office/drawing/2014/main" val="377549007"/>
                    </a:ext>
                  </a:extLst>
                </a:gridCol>
                <a:gridCol w="4371018">
                  <a:extLst>
                    <a:ext uri="{9D8B030D-6E8A-4147-A177-3AD203B41FA5}">
                      <a16:colId xmlns:a16="http://schemas.microsoft.com/office/drawing/2014/main" val="3000164065"/>
                    </a:ext>
                  </a:extLst>
                </a:gridCol>
                <a:gridCol w="2980997">
                  <a:extLst>
                    <a:ext uri="{9D8B030D-6E8A-4147-A177-3AD203B41FA5}">
                      <a16:colId xmlns:a16="http://schemas.microsoft.com/office/drawing/2014/main" val="2486095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AUT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Year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VALUE: Excellence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Class: </a:t>
                      </a:r>
                      <a:r>
                        <a:rPr lang="en-GB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Gannel</a:t>
                      </a:r>
                      <a:endParaRPr lang="en-GB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80483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E85C75C-2834-E648-38B6-826F4BF032F9}"/>
              </a:ext>
            </a:extLst>
          </p:cNvPr>
          <p:cNvSpPr txBox="1"/>
          <p:nvPr/>
        </p:nvSpPr>
        <p:spPr>
          <a:xfrm>
            <a:off x="303207" y="2386588"/>
            <a:ext cx="400110" cy="389626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Lesson Sequence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C3DE6-EE1A-E610-4F47-6295ABAF2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90" y="81858"/>
            <a:ext cx="751622" cy="7735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58DC7-F2E7-0BEE-9833-C90B1E492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7495" y="250520"/>
            <a:ext cx="1219200" cy="43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F215BE-0D6D-9FB7-351A-9EC3A41D5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2414547"/>
              </p:ext>
            </p:extLst>
          </p:nvPr>
        </p:nvGraphicFramePr>
        <p:xfrm>
          <a:off x="796560" y="913007"/>
          <a:ext cx="10916886" cy="5868483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819481">
                  <a:extLst>
                    <a:ext uri="{9D8B030D-6E8A-4147-A177-3AD203B41FA5}">
                      <a16:colId xmlns:a16="http://schemas.microsoft.com/office/drawing/2014/main" val="250523208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1156545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292970714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755862270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872246439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039775960"/>
                    </a:ext>
                  </a:extLst>
                </a:gridCol>
              </a:tblGrid>
              <a:tr h="49557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ART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MUSIC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MFL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Personal Development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06854"/>
                  </a:ext>
                </a:extLst>
              </a:tr>
              <a:tr h="3603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design </a:t>
                      </a:r>
                      <a:r>
                        <a:rPr lang="en-GB" sz="1000" b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See the Pathway</a:t>
                      </a:r>
                      <a:endParaRPr lang="en-GB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SEWING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Charanga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Language Angels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Excellence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148432"/>
                  </a:ext>
                </a:extLst>
              </a:tr>
              <a:tr h="126861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have explored how other artists use their skills to build sets for theatre or animation</a:t>
                      </a:r>
                      <a:endParaRPr lang="en-GB" sz="1000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respond to a suggested stimulus (poetry, prose, music or short film) and design and build a model set</a:t>
                      </a:r>
                      <a:endParaRPr lang="en-GB" sz="1000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use my sketchbook to brainstorm</a:t>
                      </a:r>
                      <a:endParaRPr lang="en-GB" sz="1000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share my process and outcome with my classmates</a:t>
                      </a:r>
                      <a:endParaRPr lang="en-GB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use my animation set as backdrop to an animation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Making  and designing stockings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Songs of the week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Christmas Carols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Phonics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Numbers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My Class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Tag Rugby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Dance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Theme: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Key figures of diversity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British Values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96628"/>
                  </a:ext>
                </a:extLst>
              </a:tr>
              <a:tr h="19785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Link:</a:t>
                      </a:r>
                    </a:p>
                    <a:p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Key figures of diversity that have excelled in their fields.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Develop understanding that everyone is different – emphasis on race/religion (protected characteristics) – discussion of individual liberty, tolerance, respect.</a:t>
                      </a:r>
                    </a:p>
                    <a:p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233705"/>
                  </a:ext>
                </a:extLst>
              </a:tr>
              <a:tr h="1341176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Core Knowledge</a:t>
                      </a:r>
                    </a:p>
                    <a:p>
                      <a:r>
                        <a:rPr lang="en-GB" sz="900" b="0" i="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That designers and makers design “sets” which form the backdrop/props to give context to drama (theatre, film or animation). That we can use many disciplines including painting,</a:t>
                      </a:r>
                    </a:p>
                    <a:p>
                      <a:r>
                        <a:rPr lang="en-GB" sz="900" b="0" i="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making, drawing to create sets, as well as thinking about lighting, scale, perspective, composition, and sound.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Learning that there are different ways to stitch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85457"/>
                  </a:ext>
                </a:extLst>
              </a:tr>
            </a:tbl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63033A7-0111-8806-004A-F6F11B6ACCC6}"/>
              </a:ext>
            </a:extLst>
          </p:cNvPr>
          <p:cNvSpPr/>
          <p:nvPr/>
        </p:nvSpPr>
        <p:spPr>
          <a:xfrm>
            <a:off x="209964" y="1780906"/>
            <a:ext cx="586596" cy="4354337"/>
          </a:xfrm>
          <a:prstGeom prst="downArrow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DB2B90-BD0A-C190-4A18-DAB2B80B0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109398"/>
              </p:ext>
            </p:extLst>
          </p:nvPr>
        </p:nvGraphicFramePr>
        <p:xfrm>
          <a:off x="1370838" y="77537"/>
          <a:ext cx="8942991" cy="5181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49940">
                  <a:extLst>
                    <a:ext uri="{9D8B030D-6E8A-4147-A177-3AD203B41FA5}">
                      <a16:colId xmlns:a16="http://schemas.microsoft.com/office/drawing/2014/main" val="525258006"/>
                    </a:ext>
                  </a:extLst>
                </a:gridCol>
                <a:gridCol w="841036">
                  <a:extLst>
                    <a:ext uri="{9D8B030D-6E8A-4147-A177-3AD203B41FA5}">
                      <a16:colId xmlns:a16="http://schemas.microsoft.com/office/drawing/2014/main" val="377549007"/>
                    </a:ext>
                  </a:extLst>
                </a:gridCol>
                <a:gridCol w="4371018">
                  <a:extLst>
                    <a:ext uri="{9D8B030D-6E8A-4147-A177-3AD203B41FA5}">
                      <a16:colId xmlns:a16="http://schemas.microsoft.com/office/drawing/2014/main" val="3000164065"/>
                    </a:ext>
                  </a:extLst>
                </a:gridCol>
                <a:gridCol w="2980997">
                  <a:extLst>
                    <a:ext uri="{9D8B030D-6E8A-4147-A177-3AD203B41FA5}">
                      <a16:colId xmlns:a16="http://schemas.microsoft.com/office/drawing/2014/main" val="2486095000"/>
                    </a:ext>
                  </a:extLst>
                </a:gridCol>
              </a:tblGrid>
              <a:tr h="436245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AUT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Year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VALUE: Excellence</a:t>
                      </a:r>
                    </a:p>
                    <a:p>
                      <a:endParaRPr lang="en-GB" sz="14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Class: </a:t>
                      </a:r>
                      <a:r>
                        <a:rPr lang="en-GB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Gannel</a:t>
                      </a:r>
                      <a:endParaRPr lang="en-GB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80483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E85C75C-2834-E648-38B6-826F4BF032F9}"/>
              </a:ext>
            </a:extLst>
          </p:cNvPr>
          <p:cNvSpPr txBox="1"/>
          <p:nvPr/>
        </p:nvSpPr>
        <p:spPr>
          <a:xfrm>
            <a:off x="303207" y="2386588"/>
            <a:ext cx="400110" cy="389626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Lesson Sequence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C3DE6-EE1A-E610-4F47-6295ABAF2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23" y="77537"/>
            <a:ext cx="751622" cy="7735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58DC7-F2E7-0BEE-9833-C90B1E492F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92597" y="93043"/>
            <a:ext cx="1219200" cy="43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41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F215BE-0D6D-9FB7-351A-9EC3A41D5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9127891"/>
              </p:ext>
            </p:extLst>
          </p:nvPr>
        </p:nvGraphicFramePr>
        <p:xfrm>
          <a:off x="929898" y="764399"/>
          <a:ext cx="10916886" cy="628246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819481">
                  <a:extLst>
                    <a:ext uri="{9D8B030D-6E8A-4147-A177-3AD203B41FA5}">
                      <a16:colId xmlns:a16="http://schemas.microsoft.com/office/drawing/2014/main" val="250523208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1156545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292970714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755862270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872246439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039775960"/>
                    </a:ext>
                  </a:extLst>
                </a:gridCol>
              </a:tblGrid>
              <a:tr h="34750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ENGLISH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MATHS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SCIENCE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History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PSHE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0685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The Write Stuff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/>
                        </a:rPr>
                        <a:t>WhiteRose</a:t>
                      </a: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/>
                        </a:rPr>
                        <a:t> SoW</a:t>
                      </a: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Place value/4 operations</a:t>
                      </a: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Developing Experts</a:t>
                      </a:r>
                    </a:p>
                    <a:p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Living things and their habitats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kern="1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Boom and Bust:</a:t>
                      </a:r>
                    </a:p>
                    <a:p>
                      <a:r>
                        <a:rPr lang="en-GB" sz="1000" b="1" kern="1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How were the Cornish affected by boom and bust in the tin and copper mining industry?</a:t>
                      </a:r>
                      <a:endParaRPr lang="en-GB" sz="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Why do Hindus want to be good</a:t>
                      </a:r>
                      <a:r>
                        <a:rPr lang="en-GB" sz="1200" b="1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SCARF</a:t>
                      </a: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Valuing Difference</a:t>
                      </a: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148432"/>
                  </a:ext>
                </a:extLst>
              </a:tr>
              <a:tr h="3540294">
                <a:tc>
                  <a:txBody>
                    <a:bodyPr/>
                    <a:lstStyle/>
                    <a:p>
                      <a:r>
                        <a:rPr lang="en-GB" sz="1000" dirty="0" err="1">
                          <a:solidFill>
                            <a:srgbClr val="002060"/>
                          </a:solidFill>
                          <a:latin typeface="Century Gothic"/>
                        </a:rPr>
                        <a:t>Grammmasaurus</a:t>
                      </a: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/>
                        </a:rPr>
                        <a:t>....</a:t>
                      </a:r>
                      <a:r>
                        <a:rPr lang="en-GB" sz="1000" dirty="0" err="1">
                          <a:solidFill>
                            <a:srgbClr val="002060"/>
                          </a:solidFill>
                          <a:latin typeface="Century Gothic"/>
                        </a:rPr>
                        <a:t>SPaG</a:t>
                      </a:r>
                    </a:p>
                    <a:p>
                      <a:pPr lvl="0"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/>
                      </a:endParaRPr>
                    </a:p>
                    <a:p>
                      <a:pPr lvl="0"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/>
                        </a:rPr>
                        <a:t>The Malfeasance</a:t>
                      </a:r>
                      <a:endParaRPr lang="en-GB" dirty="0"/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Poetry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The Present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/>
                        </a:rPr>
                        <a:t>Narrative</a:t>
                      </a: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Long and short division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Long and short multiplication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Classify living organisms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Understand the kingdoms of life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Classify living things using the Linnean system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Identify the characteristics of different types of microorganisms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Investigate asexual reproduction through spore dispersal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Classify and describe a living organism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When and how did people first extract minerals and what were they looking for?</a:t>
                      </a:r>
                    </a:p>
                    <a:p>
                      <a:pPr algn="ctr"/>
                      <a:r>
                        <a:rPr lang="en-GB" sz="100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was life like for miners in Cornwall?</a:t>
                      </a:r>
                    </a:p>
                    <a:p>
                      <a:pPr algn="ctr"/>
                      <a:r>
                        <a:rPr lang="en-GB" sz="100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Who was Richard Trevithick and why do we still remember him today?</a:t>
                      </a:r>
                    </a:p>
                    <a:p>
                      <a:pPr algn="ctr"/>
                      <a:r>
                        <a:rPr lang="en-GB" sz="100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happened in the East Wheal Rose mining disaster? And could it have been prevented?</a:t>
                      </a:r>
                    </a:p>
                    <a:p>
                      <a:pPr algn="ctr"/>
                      <a:r>
                        <a:rPr lang="en-GB" sz="100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happened at South </a:t>
                      </a:r>
                      <a:r>
                        <a:rPr lang="en-GB" sz="1000" kern="1200" dirty="0" err="1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Crofty</a:t>
                      </a:r>
                      <a:r>
                        <a:rPr lang="en-GB" sz="100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algn="ctr"/>
                      <a:r>
                        <a:rPr lang="en-GB" sz="100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is mining like in Cornwall today?</a:t>
                      </a:r>
                    </a:p>
                    <a:p>
                      <a:pPr algn="ctr"/>
                      <a:endParaRPr lang="en-GB" sz="100" dirty="0"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What is Brahman?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What is Atman? What can be learned about Atman through a Hindu story?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Samsara: why is atman important? What else is important?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How does dharma affect the way that someone might live their life?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What example does Gandhi set about how to live?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Why do Hindus try to be good?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Ok to be different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We have more in common than not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Respecting differences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Tolerance and respect for others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Advertising friendships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Boys will be boys?-challenging gender stereotypes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96628"/>
                  </a:ext>
                </a:extLst>
              </a:tr>
              <a:tr h="1541221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Core Knowledge</a:t>
                      </a:r>
                    </a:p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Subject/verb agreements</a:t>
                      </a:r>
                    </a:p>
                    <a:p>
                      <a:pPr algn="ctr"/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Figurative language</a:t>
                      </a:r>
                    </a:p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Repetition</a:t>
                      </a:r>
                    </a:p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Synonyms</a:t>
                      </a:r>
                    </a:p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Hyperbole</a:t>
                      </a:r>
                    </a:p>
                    <a:p>
                      <a:pPr algn="ctr"/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Written formal methods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Identify the 6 kingdoms of life.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Recognise (MRS GREN) how something is a living thing.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Carl Linnaeus designed a classification system that is still used today.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How mining began in Cornwall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dangers of working in mines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How the industry changed Cornwall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Core Knowledge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85457"/>
                  </a:ext>
                </a:extLst>
              </a:tr>
            </a:tbl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63033A7-0111-8806-004A-F6F11B6ACCC6}"/>
              </a:ext>
            </a:extLst>
          </p:cNvPr>
          <p:cNvSpPr/>
          <p:nvPr/>
        </p:nvSpPr>
        <p:spPr>
          <a:xfrm>
            <a:off x="209964" y="1474749"/>
            <a:ext cx="586596" cy="4354337"/>
          </a:xfrm>
          <a:prstGeom prst="downArrow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DB2B90-BD0A-C190-4A18-DAB2B80B0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317850"/>
              </p:ext>
            </p:extLst>
          </p:nvPr>
        </p:nvGraphicFramePr>
        <p:xfrm>
          <a:off x="1217007" y="250520"/>
          <a:ext cx="8942991" cy="3708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49940">
                  <a:extLst>
                    <a:ext uri="{9D8B030D-6E8A-4147-A177-3AD203B41FA5}">
                      <a16:colId xmlns:a16="http://schemas.microsoft.com/office/drawing/2014/main" val="525258006"/>
                    </a:ext>
                  </a:extLst>
                </a:gridCol>
                <a:gridCol w="841036">
                  <a:extLst>
                    <a:ext uri="{9D8B030D-6E8A-4147-A177-3AD203B41FA5}">
                      <a16:colId xmlns:a16="http://schemas.microsoft.com/office/drawing/2014/main" val="377549007"/>
                    </a:ext>
                  </a:extLst>
                </a:gridCol>
                <a:gridCol w="4371018">
                  <a:extLst>
                    <a:ext uri="{9D8B030D-6E8A-4147-A177-3AD203B41FA5}">
                      <a16:colId xmlns:a16="http://schemas.microsoft.com/office/drawing/2014/main" val="3000164065"/>
                    </a:ext>
                  </a:extLst>
                </a:gridCol>
                <a:gridCol w="2980997">
                  <a:extLst>
                    <a:ext uri="{9D8B030D-6E8A-4147-A177-3AD203B41FA5}">
                      <a16:colId xmlns:a16="http://schemas.microsoft.com/office/drawing/2014/main" val="2486095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AUT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Year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VALUE: Excellence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Class: </a:t>
                      </a:r>
                      <a:r>
                        <a:rPr lang="en-GB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Gannel</a:t>
                      </a:r>
                      <a:endParaRPr lang="en-GB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80483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E85C75C-2834-E648-38B6-826F4BF032F9}"/>
              </a:ext>
            </a:extLst>
          </p:cNvPr>
          <p:cNvSpPr txBox="1"/>
          <p:nvPr/>
        </p:nvSpPr>
        <p:spPr>
          <a:xfrm>
            <a:off x="303207" y="2386588"/>
            <a:ext cx="400110" cy="389626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Lesson Sequence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C3DE6-EE1A-E610-4F47-6295ABAF2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90" y="81858"/>
            <a:ext cx="751622" cy="7735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58DC7-F2E7-0BEE-9833-C90B1E492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7495" y="250520"/>
            <a:ext cx="1219200" cy="43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21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F215BE-0D6D-9FB7-351A-9EC3A41D5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994803"/>
              </p:ext>
            </p:extLst>
          </p:nvPr>
        </p:nvGraphicFramePr>
        <p:xfrm>
          <a:off x="796560" y="913007"/>
          <a:ext cx="10916886" cy="6036123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819481">
                  <a:extLst>
                    <a:ext uri="{9D8B030D-6E8A-4147-A177-3AD203B41FA5}">
                      <a16:colId xmlns:a16="http://schemas.microsoft.com/office/drawing/2014/main" val="250523208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1156545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292970714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755862270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872246439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039775960"/>
                    </a:ext>
                  </a:extLst>
                </a:gridCol>
              </a:tblGrid>
              <a:tr h="505804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ART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MUSIC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MFL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Personal Development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06854"/>
                  </a:ext>
                </a:extLst>
              </a:tr>
              <a:tr h="3603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design </a:t>
                      </a:r>
                      <a:r>
                        <a:rPr lang="en-GB" sz="1000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See the Pathway</a:t>
                      </a:r>
                      <a:endParaRPr lang="en-GB" sz="100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SEWING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Charanga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Language Angels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Excellence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148432"/>
                  </a:ext>
                </a:extLst>
              </a:tr>
              <a:tr h="126861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have explored how other artists use their skills to build sets for theatre or animation</a:t>
                      </a:r>
                      <a:endParaRPr lang="en-GB" sz="1000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respond to a suggested stimulus (poetry, prose, music or short film) and design and build a model set</a:t>
                      </a:r>
                      <a:endParaRPr lang="en-GB" sz="1800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use my sketchbook to brainstorm</a:t>
                      </a:r>
                      <a:endParaRPr lang="en-GB" sz="1000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share my process and outcome with my classmates</a:t>
                      </a:r>
                      <a:endParaRPr lang="en-GB" sz="1000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use my animation set as backdrop to an animation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Making and designing stockings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Songs of the week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Christmas Carols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Phonics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Numbers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My Class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Tag Rugby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Theme: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Key figures of diversity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British Values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96628"/>
                  </a:ext>
                </a:extLst>
              </a:tr>
              <a:tr h="19785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Link:</a:t>
                      </a:r>
                    </a:p>
                    <a:p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Key figures of diversity that have excelled in their fields.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Develop understanding that everyone is different – emphasis on race/religion (protected characteristics) – discussion of individual liberty, tolerance, respect.</a:t>
                      </a:r>
                    </a:p>
                    <a:p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233705"/>
                  </a:ext>
                </a:extLst>
              </a:tr>
              <a:tr h="1341176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Core Knowledge</a:t>
                      </a:r>
                    </a:p>
                    <a:p>
                      <a:r>
                        <a:rPr lang="en-GB" sz="900" b="1" i="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That designers and makers design “sets” which form the backdrop/props to give context to drama (theatre, film or animation). That we can use many disciplines including painting,</a:t>
                      </a:r>
                    </a:p>
                    <a:p>
                      <a:r>
                        <a:rPr lang="en-GB" sz="900" b="1" i="0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making, drawing to create sets, as well as thinking about lighting, scale, perspective, composition, and sound. </a:t>
                      </a:r>
                      <a:endParaRPr lang="en-GB" sz="900" b="0" i="0" kern="1200" dirty="0"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Learning that there are different ways to stitch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85457"/>
                  </a:ext>
                </a:extLst>
              </a:tr>
            </a:tbl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63033A7-0111-8806-004A-F6F11B6ACCC6}"/>
              </a:ext>
            </a:extLst>
          </p:cNvPr>
          <p:cNvSpPr/>
          <p:nvPr/>
        </p:nvSpPr>
        <p:spPr>
          <a:xfrm>
            <a:off x="209964" y="1780906"/>
            <a:ext cx="586596" cy="4354337"/>
          </a:xfrm>
          <a:prstGeom prst="downArrow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DB2B90-BD0A-C190-4A18-DAB2B80B0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353278"/>
              </p:ext>
            </p:extLst>
          </p:nvPr>
        </p:nvGraphicFramePr>
        <p:xfrm>
          <a:off x="1370838" y="77537"/>
          <a:ext cx="8942991" cy="5181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49940">
                  <a:extLst>
                    <a:ext uri="{9D8B030D-6E8A-4147-A177-3AD203B41FA5}">
                      <a16:colId xmlns:a16="http://schemas.microsoft.com/office/drawing/2014/main" val="525258006"/>
                    </a:ext>
                  </a:extLst>
                </a:gridCol>
                <a:gridCol w="841036">
                  <a:extLst>
                    <a:ext uri="{9D8B030D-6E8A-4147-A177-3AD203B41FA5}">
                      <a16:colId xmlns:a16="http://schemas.microsoft.com/office/drawing/2014/main" val="377549007"/>
                    </a:ext>
                  </a:extLst>
                </a:gridCol>
                <a:gridCol w="4371018">
                  <a:extLst>
                    <a:ext uri="{9D8B030D-6E8A-4147-A177-3AD203B41FA5}">
                      <a16:colId xmlns:a16="http://schemas.microsoft.com/office/drawing/2014/main" val="3000164065"/>
                    </a:ext>
                  </a:extLst>
                </a:gridCol>
                <a:gridCol w="2980997">
                  <a:extLst>
                    <a:ext uri="{9D8B030D-6E8A-4147-A177-3AD203B41FA5}">
                      <a16:colId xmlns:a16="http://schemas.microsoft.com/office/drawing/2014/main" val="2486095000"/>
                    </a:ext>
                  </a:extLst>
                </a:gridCol>
              </a:tblGrid>
              <a:tr h="436245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AUT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Year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VALUE: Excellence</a:t>
                      </a:r>
                    </a:p>
                    <a:p>
                      <a:endParaRPr lang="en-GB" sz="14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Class: </a:t>
                      </a:r>
                      <a:r>
                        <a:rPr lang="en-GB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Gannel</a:t>
                      </a:r>
                      <a:endParaRPr lang="en-GB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80483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E85C75C-2834-E648-38B6-826F4BF032F9}"/>
              </a:ext>
            </a:extLst>
          </p:cNvPr>
          <p:cNvSpPr txBox="1"/>
          <p:nvPr/>
        </p:nvSpPr>
        <p:spPr>
          <a:xfrm>
            <a:off x="303207" y="2386588"/>
            <a:ext cx="400110" cy="389626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Lesson Sequence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C3DE6-EE1A-E610-4F47-6295ABAF2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23" y="77537"/>
            <a:ext cx="751622" cy="7735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58DC7-F2E7-0BEE-9833-C90B1E492F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92597" y="93043"/>
            <a:ext cx="1219200" cy="43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86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685050_TF02895270.potx" id="{CADB9F4A-D697-4DAF-A5D0-DBCD420CD3A7}" vid="{CA065BA7-8EB7-4416-849F-B031E594DEDC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99653ad-c156-4a05-bad3-084c1a30b618}" enabled="0" method="" siteId="{199653ad-c156-4a05-bad3-084c1a30b61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Back to primary school presentation (widescreen)</Template>
  <TotalTime>0</TotalTime>
  <Words>1174</Words>
  <Application>Microsoft Office PowerPoint</Application>
  <PresentationFormat>Widescreen</PresentationFormat>
  <Paragraphs>276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</vt:lpstr>
      <vt:lpstr>Century Gothic</vt:lpstr>
      <vt:lpstr>Back to School 16x9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Jody Wilson</dc:creator>
  <cp:lastModifiedBy>Lisa McGinty</cp:lastModifiedBy>
  <cp:revision>21</cp:revision>
  <cp:lastPrinted>2024-09-06T12:02:01Z</cp:lastPrinted>
  <dcterms:created xsi:type="dcterms:W3CDTF">2024-07-06T15:12:52Z</dcterms:created>
  <dcterms:modified xsi:type="dcterms:W3CDTF">2024-11-07T12:45:48Z</dcterms:modified>
</cp:coreProperties>
</file>