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2" r:id="rId2"/>
    <p:sldId id="284" r:id="rId3"/>
  </p:sldIdLst>
  <p:sldSz cx="12801600" cy="9601200" type="A3"/>
  <p:notesSz cx="6858000" cy="9144000"/>
  <p:defaultTextStyle>
    <a:defPPr rtl="0">
      <a:defRPr lang="en-gb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78"/>
      </p:cViewPr>
      <p:guideLst>
        <p:guide pos="4032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cGinty" userId="a3a5dca3-73cf-454d-89d7-9d6a72e5f77a" providerId="ADAL" clId="{4C9779AB-B709-40DF-96A0-DAD802BB736E}"/>
    <pc:docChg chg="delSld delMainMaster">
      <pc:chgData name="Lisa McGinty" userId="a3a5dca3-73cf-454d-89d7-9d6a72e5f77a" providerId="ADAL" clId="{4C9779AB-B709-40DF-96A0-DAD802BB736E}" dt="2024-11-06T16:43:01.849" v="0" actId="2696"/>
      <pc:docMkLst>
        <pc:docMk/>
      </pc:docMkLst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0" sldId="256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0" sldId="283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29061256" sldId="285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3782412195" sldId="286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1610418436" sldId="287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2759273722" sldId="288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1344598315" sldId="289"/>
        </pc:sldMkLst>
      </pc:sldChg>
      <pc:sldChg chg="del">
        <pc:chgData name="Lisa McGinty" userId="a3a5dca3-73cf-454d-89d7-9d6a72e5f77a" providerId="ADAL" clId="{4C9779AB-B709-40DF-96A0-DAD802BB736E}" dt="2024-11-06T16:43:01.849" v="0" actId="2696"/>
        <pc:sldMkLst>
          <pc:docMk/>
          <pc:sldMk cId="3450604293" sldId="290"/>
        </pc:sldMkLst>
      </pc:sldChg>
      <pc:sldMasterChg chg="del delSldLayout">
        <pc:chgData name="Lisa McGinty" userId="a3a5dca3-73cf-454d-89d7-9d6a72e5f77a" providerId="ADAL" clId="{4C9779AB-B709-40DF-96A0-DAD802BB736E}" dt="2024-11-06T16:43:01.849" v="0" actId="2696"/>
        <pc:sldMasterMkLst>
          <pc:docMk/>
          <pc:sldMasterMk cId="1386593517" sldId="2147483665"/>
        </pc:sldMasterMkLst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3048903844" sldId="214748366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504393888" sldId="2147483667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981928835" sldId="2147483668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81518666" sldId="2147483669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200639662" sldId="2147483670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475531921" sldId="2147483671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109629201" sldId="2147483672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3038212147" sldId="2147483673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476783838" sldId="2147483674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576777400" sldId="2147483675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3783968628" sldId="214748367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927870945" sldId="2147483677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426320305" sldId="2147483678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465476414" sldId="2147483679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511572206" sldId="2147483680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55403666" sldId="2147483681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865862751" sldId="2147483682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15447179" sldId="2147483683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1321932537" sldId="2147483684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453779681" sldId="2147483685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132951626" sldId="214748368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1386593517" sldId="2147483665"/>
            <pc:sldLayoutMk cId="2091847228" sldId="2147483687"/>
          </pc:sldLayoutMkLst>
        </pc:sldLayoutChg>
      </pc:sldMasterChg>
      <pc:sldMasterChg chg="del delSldLayout">
        <pc:chgData name="Lisa McGinty" userId="a3a5dca3-73cf-454d-89d7-9d6a72e5f77a" providerId="ADAL" clId="{4C9779AB-B709-40DF-96A0-DAD802BB736E}" dt="2024-11-06T16:43:01.849" v="0" actId="2696"/>
        <pc:sldMasterMkLst>
          <pc:docMk/>
          <pc:sldMasterMk cId="2870573193" sldId="2147483688"/>
        </pc:sldMasterMkLst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2695128167" sldId="2147483689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891489556" sldId="2147483690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612203646" sldId="2147483691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2421146233" sldId="2147483692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478319369" sldId="2147483693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950081063" sldId="2147483694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2472773077" sldId="2147483695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981343852" sldId="214748369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01572898" sldId="2147483697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996817531" sldId="2147483698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114374804" sldId="2147483699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4190701149" sldId="2147483700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741828684" sldId="2147483701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805753757" sldId="2147483702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246132906" sldId="2147483703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572493830" sldId="2147483704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485148283" sldId="2147483705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167676845" sldId="214748370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95306841" sldId="2147483707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587659661" sldId="2147483708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4161672529" sldId="2147483709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704837821" sldId="2147483710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4100376879" sldId="2147483711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3855268784" sldId="2147483712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564585213" sldId="2147483713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989028768" sldId="2147483714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223494853" sldId="2147483715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1810386681" sldId="2147483716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52049894" sldId="2147483717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2433146480" sldId="2147483718"/>
          </pc:sldLayoutMkLst>
        </pc:sldLayoutChg>
        <pc:sldLayoutChg chg="del">
          <pc:chgData name="Lisa McGinty" userId="a3a5dca3-73cf-454d-89d7-9d6a72e5f77a" providerId="ADAL" clId="{4C9779AB-B709-40DF-96A0-DAD802BB736E}" dt="2024-11-06T16:43:01.849" v="0" actId="2696"/>
          <pc:sldLayoutMkLst>
            <pc:docMk/>
            <pc:sldMasterMk cId="2870573193" sldId="2147483688"/>
            <pc:sldLayoutMk cId="463013530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07959D-9804-4D1C-A655-CBF0B14076A7}" type="datetime1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AC5DF-40F8-4DFF-A8FD-B750C543C466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34742" y="3605571"/>
            <a:ext cx="4923296" cy="3394769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71985" y="265471"/>
            <a:ext cx="543092" cy="822618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448538" y="6529850"/>
            <a:ext cx="9348057" cy="3071352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grpSp>
        <p:nvGrpSpPr>
          <p:cNvPr id="50" name="Group 49"/>
          <p:cNvGrpSpPr/>
          <p:nvPr/>
        </p:nvGrpSpPr>
        <p:grpSpPr>
          <a:xfrm>
            <a:off x="12005872" y="9159"/>
            <a:ext cx="713085" cy="997539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4533" y="4210517"/>
            <a:ext cx="12798400" cy="5390683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4533" y="4654645"/>
            <a:ext cx="12798400" cy="4736467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95" y="1195804"/>
            <a:ext cx="1975548" cy="3278468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800738" y="6361907"/>
            <a:ext cx="1966931" cy="3253883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226819" y="7015465"/>
            <a:ext cx="1571864" cy="260032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3069" y="6090331"/>
            <a:ext cx="1781622" cy="3525460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3056903" y="6401459"/>
            <a:ext cx="1943023" cy="321433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682081" y="4054367"/>
            <a:ext cx="1081698" cy="1638441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244794" y="7492651"/>
            <a:ext cx="366713" cy="313372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116" name="Freeform 115"/>
          <p:cNvSpPr/>
          <p:nvPr/>
        </p:nvSpPr>
        <p:spPr>
          <a:xfrm>
            <a:off x="-29645" y="4947138"/>
            <a:ext cx="12746423" cy="4241910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117" noProof="0"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259239" y="3757906"/>
            <a:ext cx="2262427" cy="2361191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625722" y="5793705"/>
            <a:ext cx="3174210" cy="3807495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928438" y="3273949"/>
            <a:ext cx="507940" cy="751327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5352" y="231028"/>
            <a:ext cx="9828439" cy="3168561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8495" y="3467684"/>
            <a:ext cx="7262153" cy="248024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9F319-34FE-4E6F-BCD8-FC33CAA264C2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829733"/>
            <a:ext cx="2760345" cy="7811346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829733"/>
            <a:ext cx="8121015" cy="7811346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2CDE7D-6279-4474-ADF7-3B07D1C0CB1C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C85036-F2F3-432A-B48C-08E7AEDDFFA3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80260"/>
            <a:ext cx="9601201" cy="410718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534" y="6235648"/>
            <a:ext cx="9601200" cy="1658672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3D72C-181D-41E2-A470-8154892088D8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001" y="2080260"/>
            <a:ext cx="4704588" cy="577352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027" y="2080260"/>
            <a:ext cx="4704588" cy="577352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1A7E9-10B0-41C7-8058-6F76CEF6AE44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001" y="1926425"/>
            <a:ext cx="4704588" cy="1075334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001" y="3001760"/>
            <a:ext cx="4704588" cy="48925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6027" y="1926425"/>
            <a:ext cx="4704588" cy="1075334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6027" y="3001760"/>
            <a:ext cx="4704588" cy="48925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471EF-0BC9-4F95-968C-DA7014A96051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9075686" y="5444018"/>
            <a:ext cx="223665" cy="1401858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7119223" y="5867400"/>
            <a:ext cx="5680458" cy="37338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31" y="6400801"/>
            <a:ext cx="11986040" cy="32004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10218848" y="1342115"/>
            <a:ext cx="1470860" cy="5602442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1439763" y="1748036"/>
            <a:ext cx="1317536" cy="4684571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541827" y="3831767"/>
            <a:ext cx="951516" cy="338316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1039713" y="3413761"/>
            <a:ext cx="1559267" cy="3074301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8387462" y="4184104"/>
            <a:ext cx="2561554" cy="4304671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7254241"/>
            <a:ext cx="11721859" cy="234695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651114" y="6720840"/>
            <a:ext cx="3148819" cy="2916637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668" y="5319162"/>
            <a:ext cx="4605731" cy="4318315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sz="2117" noProof="0"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87708" y="708808"/>
            <a:ext cx="937543" cy="1430479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2146117" y="633856"/>
            <a:ext cx="571441" cy="490438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4608" y="4268592"/>
            <a:ext cx="407584" cy="510549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49" y="1160427"/>
            <a:ext cx="6361480" cy="491056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6D6A8-3CA9-4E5B-B509-F7FE825F3D91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E9178-4933-43A1-89FC-423830009F86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664208"/>
            <a:ext cx="3264408" cy="32004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4864608"/>
            <a:ext cx="3264408" cy="192024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88" y="640080"/>
            <a:ext cx="7008876" cy="832104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5F755-9AA6-4E14-9661-8EAD6FC58909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664208"/>
            <a:ext cx="3264408" cy="32004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4864608"/>
            <a:ext cx="3264408" cy="192024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704588" y="640080"/>
            <a:ext cx="7008876" cy="832104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496242-5FAD-4EC1-B169-9656806089B8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9199483" y="7730139"/>
            <a:ext cx="3600198" cy="1871061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7913050"/>
            <a:ext cx="11985909" cy="1688152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4436" y="8211050"/>
            <a:ext cx="11985909" cy="140605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117" noProof="0"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2230072" y="1326607"/>
            <a:ext cx="447977" cy="561147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874374" y="8696841"/>
            <a:ext cx="919245" cy="904361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563" y="4023446"/>
            <a:ext cx="627089" cy="1105023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46481" y="-18214"/>
            <a:ext cx="1452052" cy="1125942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7010587"/>
            <a:ext cx="722246" cy="1606811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700410" y="147208"/>
            <a:ext cx="708825" cy="1081507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1321798" y="4142310"/>
            <a:ext cx="1079654" cy="1596987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2117" noProof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10474"/>
            <a:ext cx="9590417" cy="172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001" y="2080261"/>
            <a:ext cx="9591599" cy="581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8533" y="9242755"/>
            <a:ext cx="7327383" cy="33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9565" y="9242755"/>
            <a:ext cx="1008126" cy="33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C6A55C5-800C-4BE5-87E1-94A40C2DA10A}" type="datetime1">
              <a:rPr lang="en-GB" noProof="0" smtClean="0"/>
              <a:t>06/11/2024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24515" y="9242755"/>
            <a:ext cx="672084" cy="33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32" userDrawn="1">
          <p15:clr>
            <a:srgbClr val="F26B43"/>
          </p15:clr>
        </p15:guide>
        <p15:guide id="4" orient="horz" pos="3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F215BE-0D6D-9FB7-351A-9EC3A41D5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060357"/>
              </p:ext>
            </p:extLst>
          </p:nvPr>
        </p:nvGraphicFramePr>
        <p:xfrm>
          <a:off x="1184363" y="1279896"/>
          <a:ext cx="10958892" cy="953976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840090">
                  <a:extLst>
                    <a:ext uri="{9D8B030D-6E8A-4147-A177-3AD203B41FA5}">
                      <a16:colId xmlns:a16="http://schemas.microsoft.com/office/drawing/2014/main" val="2505232082"/>
                    </a:ext>
                  </a:extLst>
                </a:gridCol>
                <a:gridCol w="1812874">
                  <a:extLst>
                    <a:ext uri="{9D8B030D-6E8A-4147-A177-3AD203B41FA5}">
                      <a16:colId xmlns:a16="http://schemas.microsoft.com/office/drawing/2014/main" val="111565452"/>
                    </a:ext>
                  </a:extLst>
                </a:gridCol>
                <a:gridCol w="1826482">
                  <a:extLst>
                    <a:ext uri="{9D8B030D-6E8A-4147-A177-3AD203B41FA5}">
                      <a16:colId xmlns:a16="http://schemas.microsoft.com/office/drawing/2014/main" val="2929707142"/>
                    </a:ext>
                  </a:extLst>
                </a:gridCol>
                <a:gridCol w="1826482">
                  <a:extLst>
                    <a:ext uri="{9D8B030D-6E8A-4147-A177-3AD203B41FA5}">
                      <a16:colId xmlns:a16="http://schemas.microsoft.com/office/drawing/2014/main" val="755862270"/>
                    </a:ext>
                  </a:extLst>
                </a:gridCol>
                <a:gridCol w="1826482">
                  <a:extLst>
                    <a:ext uri="{9D8B030D-6E8A-4147-A177-3AD203B41FA5}">
                      <a16:colId xmlns:a16="http://schemas.microsoft.com/office/drawing/2014/main" val="872246439"/>
                    </a:ext>
                  </a:extLst>
                </a:gridCol>
                <a:gridCol w="1826482">
                  <a:extLst>
                    <a:ext uri="{9D8B030D-6E8A-4147-A177-3AD203B41FA5}">
                      <a16:colId xmlns:a16="http://schemas.microsoft.com/office/drawing/2014/main" val="1039775960"/>
                    </a:ext>
                  </a:extLst>
                </a:gridCol>
              </a:tblGrid>
              <a:tr h="31416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ENGLISH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MATHS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SCIENCE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GEOGRAPHY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PSHEE</a:t>
                      </a:r>
                      <a:endParaRPr lang="en-GB" sz="9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06854"/>
                  </a:ext>
                </a:extLst>
              </a:tr>
              <a:tr h="37433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Comprehension, Grammar, Punctuation, Information text, reading poems.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Sri Lanka and Seasons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Place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Seasonal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What’s it like in Sri Lanka?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Mapped to Cornwall Syllabus</a:t>
                      </a:r>
                    </a:p>
                    <a:p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1.1 What do Christians believe God is like? 1.2 Who do Christians say made the world?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Me and my relationships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48432"/>
                  </a:ext>
                </a:extLst>
              </a:tr>
              <a:tr h="27333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Reading 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NOVEL STUDY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VIPERS-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Tiddler by Julia Donaldson (2.2)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Cross Curricular Reading: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Looking after ourselves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275317"/>
                          </a:solidFill>
                          <a:latin typeface="Comic Sans MS"/>
                        </a:rPr>
                        <a:t>Tasty Poems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Writing</a:t>
                      </a:r>
                      <a:endParaRPr lang="en-US" sz="800" b="0" i="0" u="none" strike="noStrike" noProof="0" dirty="0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The Place Value of Punctuation and Grammar</a:t>
                      </a:r>
                      <a:endParaRPr lang="en-GB" sz="800" b="0" i="0" u="none" strike="noStrike" noProof="0" dirty="0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b="0" i="0" u="none" strike="noStrike" noProof="0">
                        <a:solidFill>
                          <a:srgbClr val="FFFFFF"/>
                        </a:solidFill>
                        <a:latin typeface="Cambr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Non- fiction-</a:t>
                      </a:r>
                      <a:endParaRPr lang="en-GB" sz="800" b="0" i="0" u="none" strike="noStrike" noProof="0" dirty="0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Information Text</a:t>
                      </a:r>
                      <a:endParaRPr lang="en-GB" sz="800" b="0" i="0" u="none" strike="noStrike" noProof="0" dirty="0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800" b="0" i="1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Seasons by Hannah Pang</a:t>
                      </a:r>
                      <a:r>
                        <a:rPr lang="en-GB" sz="800" b="0" i="0" u="none" strike="noStrike" noProof="0" dirty="0">
                          <a:solidFill>
                            <a:srgbClr val="002060"/>
                          </a:solidFill>
                          <a:latin typeface="Comic Sans MS"/>
                        </a:rPr>
                        <a:t> 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Count objects within 10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Represent numbers to 10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Count on and back within 20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10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11-15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16-20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1 more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1 less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Number lines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Estimate of number lines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Less than, greater than, equal to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Compare numbers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Order numbers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there are four seasons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the changes that take place in autumn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  Understand the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changes that take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place in winter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the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changes that take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place in spring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Understand the changes that takes place in summer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Investigate how you can measure rainfall</a:t>
                      </a:r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How would a map of my classroom be different to a map of my whole school?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What does </a:t>
                      </a:r>
                      <a:r>
                        <a:rPr lang="en-GB" sz="9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Shortlanesend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 Village look like from the air and how does this differ to Arugam Bay?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What would surprise a Sri Lankan school child about our school?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What is changing about our villages and why?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Where would I prefer to live? Arugam Bay or </a:t>
                      </a:r>
                      <a:r>
                        <a:rPr lang="en-GB" sz="9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Shortlanesend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I can say how it felt to make something.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I can remember the Christian Creation story and talk about it.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I can express an opinion about the Christian belief about creation.</a:t>
                      </a: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/>
                        </a:rPr>
                        <a:t>Use floor books to record collaboratively.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Why we have classroom rules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are you listening?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Thinking about feelings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Our feelings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Feelings and bodies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friends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Anti-bullying week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British Values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Key figures of diversity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596628"/>
                  </a:ext>
                </a:extLst>
              </a:tr>
              <a:tr h="243869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Core Knowledge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Year 1</a:t>
                      </a:r>
                      <a:endParaRPr lang="en-GB" sz="900" b="1" i="0" u="none" strike="noStrike" noProof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Develop pleasure in reading.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Recognise and join in with predictable phrases.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Participate in discussion about what is being read.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Spell common exception words, phonetically plausible words containing graphemes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already taught.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Add prefixes and suffixes.</a:t>
                      </a:r>
                      <a:endParaRPr lang="en-GB" sz="900" b="0" i="0" u="none" strike="noStrike" noProof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Use the spelling rule for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adding –s or –es.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Year 2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Discuss and express views about poetry, stories and non-fiction.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Recognise recurring literary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language.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Build a repertoire of poems learned by heart.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Making inferences and predicting what might happen.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Spell words phonetically and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mostly correctly. </a:t>
                      </a:r>
                      <a:endParaRPr lang="en-GB" sz="900" b="0" i="0" u="none" strike="noStrike" noProof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Use grammatical groups such as nouns, verbs and adjectives to build sentence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structure.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Write non-fiction texts.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Evaluating and proof-reading writing.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Use expanded noun phrases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to describe and specify.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Use subordination (when, if, </a:t>
                      </a:r>
                      <a:r>
                        <a:rPr lang="en-GB" sz="900" b="0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that, because) and </a:t>
                      </a:r>
                      <a:r>
                        <a:rPr lang="en-GB" sz="900" b="0" i="0" u="none" strike="noStrike" noProof="0" dirty="0">
                          <a:solidFill>
                            <a:srgbClr val="002060"/>
                          </a:solidFill>
                          <a:latin typeface="Century Gothic"/>
                        </a:rPr>
                        <a:t>coordination (or, and, but)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count to and across 100, forwards and backwards, beginning with 0 or 1, or from any given number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count, read and write numbers to 100 in numerals; count in multiples of 2s, 5s and 10s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given a number, identify 1 more and 1 less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identify and represent numbers using objects and pictorial representations including the number line, and use the language of: equal to, more than, less than (fewer), most, least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read and write numbers from 1 to 20 in numerals and words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Year 2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count in steps of 2, 3, and 5 from 0, and in 10s from any number, forward and backward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recognise the place value of each digit in a two-digit number (10s, 1s)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identify, represent and estimate numbers using different representations, including the number line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compare and order numbers from 0 up to 100; use &lt;, &gt; and = signs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read and write numbers to at least 100 in numerals and in words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use place value and number facts to solve problems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observe changes across the four seasons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observe and describe weather associated with the seasons and how day length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varies.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Ability to identify basic symbols on a map and understand simple map keys.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Skills in creating a basic map of a familiar environment.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Understanding of how scale affects what is shown on different maps.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Knowledge of key physical and human characteristics of two locations.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Insight into cultural differences and environmental impact on village life.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Ability to express opinions and preferences using geographical reasoning.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be able to narrate the key events of the Christian Creation story.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express their feelings about the Creation story and identify which parts evoke different emotions.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recall and order the events of the Christian Creation story correctly.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understand the concept of God as the creator in Christianity.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articulate their opinions about the Christian perspective on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Children will demonstrate an understanding of key aspects of the Christian belief in Creation.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Discuss personal feelings with peers.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Listen to others describe their personal feelings.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Develop empathy.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Show kindness to others through discussion or physical gesture.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85457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463033A7-0111-8806-004A-F6F11B6ACCC6}"/>
              </a:ext>
            </a:extLst>
          </p:cNvPr>
          <p:cNvSpPr/>
          <p:nvPr/>
        </p:nvSpPr>
        <p:spPr>
          <a:xfrm>
            <a:off x="464430" y="2133286"/>
            <a:ext cx="586596" cy="4354337"/>
          </a:xfrm>
          <a:prstGeom prst="down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DB2B90-BD0A-C190-4A18-DAB2B80B0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28895"/>
              </p:ext>
            </p:extLst>
          </p:nvPr>
        </p:nvGraphicFramePr>
        <p:xfrm>
          <a:off x="1435715" y="444193"/>
          <a:ext cx="8942988" cy="57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939">
                  <a:extLst>
                    <a:ext uri="{9D8B030D-6E8A-4147-A177-3AD203B41FA5}">
                      <a16:colId xmlns:a16="http://schemas.microsoft.com/office/drawing/2014/main" val="525258006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377549007"/>
                    </a:ext>
                  </a:extLst>
                </a:gridCol>
                <a:gridCol w="4454064">
                  <a:extLst>
                    <a:ext uri="{9D8B030D-6E8A-4147-A177-3AD203B41FA5}">
                      <a16:colId xmlns:a16="http://schemas.microsoft.com/office/drawing/2014/main" val="3000164065"/>
                    </a:ext>
                  </a:extLst>
                </a:gridCol>
                <a:gridCol w="2980996">
                  <a:extLst>
                    <a:ext uri="{9D8B030D-6E8A-4147-A177-3AD203B41FA5}">
                      <a16:colId xmlns:a16="http://schemas.microsoft.com/office/drawing/2014/main" val="2486095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  <a:latin typeface="Century Gothic"/>
                        </a:rPr>
                        <a:t>Year 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VALUE: Whole-heartedness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2060"/>
                          </a:solidFill>
                          <a:latin typeface="Century Gothic"/>
                        </a:rPr>
                        <a:t>Class: Kenwyn</a:t>
                      </a:r>
                      <a:endParaRPr lang="en-GB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048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85C75C-2834-E648-38B6-826F4BF032F9}"/>
              </a:ext>
            </a:extLst>
          </p:cNvPr>
          <p:cNvSpPr txBox="1"/>
          <p:nvPr/>
        </p:nvSpPr>
        <p:spPr>
          <a:xfrm>
            <a:off x="557673" y="3045125"/>
            <a:ext cx="400110" cy="389626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1400">
                <a:latin typeface="Century Gothic" panose="020B0502020202020204" pitchFamily="34" charset="0"/>
              </a:rPr>
              <a:t>Lesson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C3DE6-EE1A-E610-4F47-6295ABAF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6" y="740395"/>
            <a:ext cx="751622" cy="773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58DC7-F2E7-0BEE-9833-C90B1E49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926" y="533591"/>
            <a:ext cx="1219200" cy="4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F215BE-0D6D-9FB7-351A-9EC3A41D5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86588"/>
              </p:ext>
            </p:extLst>
          </p:nvPr>
        </p:nvGraphicFramePr>
        <p:xfrm>
          <a:off x="1235584" y="1110149"/>
          <a:ext cx="10916880" cy="818676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819480">
                  <a:extLst>
                    <a:ext uri="{9D8B030D-6E8A-4147-A177-3AD203B41FA5}">
                      <a16:colId xmlns:a16="http://schemas.microsoft.com/office/drawing/2014/main" val="2505232082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111565452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2929707142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755862270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872246439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1039775960"/>
                    </a:ext>
                  </a:extLst>
                </a:gridCol>
              </a:tblGrid>
              <a:tr h="505804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MFL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Personal Development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06854"/>
                  </a:ext>
                </a:extLst>
              </a:tr>
              <a:tr h="360317"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FF0000"/>
                          </a:solidFill>
                          <a:latin typeface="Century Gothic"/>
                        </a:rPr>
                        <a:t>Covered in Autumn 2</a:t>
                      </a:r>
                    </a:p>
                    <a:p>
                      <a:pPr lvl="0" algn="ctr">
                        <a:buNone/>
                      </a:pPr>
                      <a:endParaRPr lang="en-GB" sz="900" b="1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u="none">
                          <a:solidFill>
                            <a:srgbClr val="FF0000"/>
                          </a:solidFill>
                          <a:latin typeface="Century Gothic"/>
                        </a:rPr>
                        <a:t>Junk modelling – Seasons-  end of Autumn 1</a:t>
                      </a:r>
                      <a:endParaRPr lang="en-GB" sz="900" b="1" u="none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Hey you!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Introduction to 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Get Set 4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Whole Heartedness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48432"/>
                  </a:ext>
                </a:extLst>
              </a:tr>
              <a:tr h="1576920">
                <a:tc rowSpan="2">
                  <a:txBody>
                    <a:bodyPr/>
                    <a:lstStyle/>
                    <a:p>
                      <a:endParaRPr lang="en-GB" sz="900" b="0" i="0" kern="120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Create a 3D model to represent  a season- example below is a tree in summer, a tree in spring, autumn and winter. </a:t>
                      </a:r>
                    </a:p>
                    <a:p>
                      <a:pPr lvl="0">
                        <a:buNone/>
                      </a:pPr>
                      <a:endParaRPr lang="en-GB" sz="90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Use materials such as cereal boxes, cotton wool, shoe boxes, foil, poster paint, paint brushes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Listen and Appraise the song Hey You! and other Hip Hop songs: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Hey You! by Joanna Mangona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Me, Myself And I by De La Soul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Fresh Prince Of Bel Air by Will Smith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Rapper’s Delight by The Sugarhill Gang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 Can’t Touch This by MC Hammer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It’s Like That by Run DMC</a:t>
                      </a:r>
                    </a:p>
                    <a:p>
                      <a:r>
                        <a:rPr lang="en-GB" sz="900" b="1">
                          <a:solidFill>
                            <a:srgbClr val="002060"/>
                          </a:solidFill>
                          <a:latin typeface="Century Gothic"/>
                        </a:rPr>
                        <a:t>Musical Activities 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- learn and/or build on your knowledge and understanding about the interrelated dimensions of music through: a. Warm-up Games (including vocal warm-ups) b. </a:t>
                      </a:r>
                      <a:r>
                        <a:rPr lang="en-GB" sz="900" b="1">
                          <a:solidFill>
                            <a:srgbClr val="002060"/>
                          </a:solidFill>
                          <a:latin typeface="Century Gothic"/>
                        </a:rPr>
                        <a:t>Flexible Games 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(optional extension work) c. Learn to Sing the Song d. Play Instruments with the Song e. Improvise with the Song (and optional extension activities) f. Compose with the Song </a:t>
                      </a:r>
                    </a:p>
                    <a:p>
                      <a:r>
                        <a:rPr lang="en-GB" sz="9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Perform the Song 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perform and share your learning as you progress through the Unit of Work.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Introduction to French greetings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Numbers 1-10 in French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Colours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in French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Simple phrases about self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French songs</a:t>
                      </a:r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Fundamentals </a:t>
                      </a: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Team building </a:t>
                      </a:r>
                    </a:p>
                    <a:p>
                      <a:pPr lvl="0"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PE will be on:</a:t>
                      </a:r>
                      <a:endParaRPr lang="en-GB" sz="90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1" i="0" u="none" strike="noStrike" noProof="0">
                          <a:solidFill>
                            <a:srgbClr val="002060"/>
                          </a:solidFill>
                          <a:latin typeface="Century Gothic"/>
                        </a:rPr>
                        <a:t>Mondays</a:t>
                      </a:r>
                      <a:endParaRPr lang="en-GB" b="1"/>
                    </a:p>
                    <a:p>
                      <a:pPr lvl="0">
                        <a:buNone/>
                      </a:pPr>
                      <a:r>
                        <a:rPr lang="en-GB" sz="900" b="1">
                          <a:solidFill>
                            <a:srgbClr val="002060"/>
                          </a:solidFill>
                          <a:latin typeface="Century Gothic"/>
                        </a:rPr>
                        <a:t>Wednesdays</a:t>
                      </a:r>
                    </a:p>
                    <a:p>
                      <a:pPr lvl="0">
                        <a:buNone/>
                      </a:pPr>
                      <a:endParaRPr lang="en-GB" sz="900" b="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Century Gothic"/>
                        </a:rPr>
                        <a:t>Please bring in a PE kit at the start of every half term. </a:t>
                      </a:r>
                      <a:endParaRPr lang="en-GB" sz="900" b="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rgbClr val="002060"/>
                          </a:solidFill>
                          <a:latin typeface="Century Gothic"/>
                        </a:rPr>
                        <a:t>Black shorts/ leggings/ joggers</a:t>
                      </a: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rgbClr val="002060"/>
                          </a:solidFill>
                          <a:latin typeface="Century Gothic"/>
                        </a:rPr>
                        <a:t>White t-shirt</a:t>
                      </a: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rgbClr val="002060"/>
                          </a:solidFill>
                          <a:latin typeface="Century Gothic"/>
                        </a:rPr>
                        <a:t>School hoodie</a:t>
                      </a: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rgbClr val="002060"/>
                          </a:solidFill>
                          <a:latin typeface="Century Gothic"/>
                        </a:rPr>
                        <a:t>Plain trainers</a:t>
                      </a: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rgbClr val="002060"/>
                          </a:solidFill>
                          <a:latin typeface="Century Gothic"/>
                        </a:rPr>
                        <a:t>This will stay in school and go home before the half term holiday. </a:t>
                      </a:r>
                      <a:endParaRPr lang="en-GB" sz="900" b="1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Theme: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SCARF curriculum - Valuing Difference</a:t>
                      </a: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Anti-bullying week</a:t>
                      </a: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British Values</a:t>
                      </a: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Key figures of diversity</a:t>
                      </a:r>
                    </a:p>
                    <a:p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596628"/>
                  </a:ext>
                </a:extLst>
              </a:tr>
              <a:tr h="1978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Link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Understanding our feelings and believing in ourselves. 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Develop understanding that everyone is different – emphasis on race/religion (protected characteristics) – discussion of individual liberty, tolerance, respect.</a:t>
                      </a:r>
                    </a:p>
                    <a:p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Key figures that had a particular passion – what impact have they had on history/people of their community?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33705"/>
                  </a:ext>
                </a:extLst>
              </a:tr>
              <a:tr h="1341176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rgbClr val="002060"/>
                          </a:solidFill>
                          <a:latin typeface="Century Gothic"/>
                        </a:rPr>
                        <a:t>Core Knowledge</a:t>
                      </a:r>
                      <a:endParaRPr lang="en-US"/>
                    </a:p>
                    <a:p>
                      <a:pPr algn="ctr"/>
                      <a:endParaRPr lang="en-GB" sz="9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Understanding of design principles, techniques to make structures stronger, and decorative patterns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kern="120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Make process-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kern="120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Evaluate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kern="120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Link to science topic - Seasons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know and recognise the sound and names of some of the instruments they use.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know that music has a steady pulse, like a heartbeat.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know that we can create rhythms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confidently sing or rap five songs from memory and sing them in unison.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Learn the names of the notes in their instrumental part from memory or when written down.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Learn the names of the instruments they are playing.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Improvisation Composing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Basic greetings such as "Bonjour" (Hello) and "Au revoir" (Goodbye).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Count from 1 to 10 in French: Un, Deux, Trois, etc.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Names of common </a:t>
                      </a: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colours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in French like "rouge" (red) and "bleu" (blue).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Phrases such as "Je </a:t>
                      </a: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m'appelle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" (My name is) and "</a:t>
                      </a: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J'ai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… </a:t>
                      </a: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ans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" (I am … years old).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Understanding and </a:t>
                      </a:r>
                      <a:r>
                        <a:rPr lang="en-US" sz="900" kern="1200" err="1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memorising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simple French songs.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Core Knowledge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master basic movements including running, jumping, throwing and catching, as well as developing balance, agility and co-ordination, and begin to apply these in a range of activities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participate in team games, developing simple tactics for attacking and defending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perform dances using simple movement patterns.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85457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463033A7-0111-8806-004A-F6F11B6ACCC6}"/>
              </a:ext>
            </a:extLst>
          </p:cNvPr>
          <p:cNvSpPr/>
          <p:nvPr/>
        </p:nvSpPr>
        <p:spPr>
          <a:xfrm>
            <a:off x="648988" y="1978048"/>
            <a:ext cx="586596" cy="4354337"/>
          </a:xfrm>
          <a:prstGeom prst="downArrow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DB2B90-BD0A-C190-4A18-DAB2B80B0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77481"/>
              </p:ext>
            </p:extLst>
          </p:nvPr>
        </p:nvGraphicFramePr>
        <p:xfrm>
          <a:off x="1809863" y="274678"/>
          <a:ext cx="8942991" cy="57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940">
                  <a:extLst>
                    <a:ext uri="{9D8B030D-6E8A-4147-A177-3AD203B41FA5}">
                      <a16:colId xmlns:a16="http://schemas.microsoft.com/office/drawing/2014/main" val="525258006"/>
                    </a:ext>
                  </a:extLst>
                </a:gridCol>
                <a:gridCol w="841036">
                  <a:extLst>
                    <a:ext uri="{9D8B030D-6E8A-4147-A177-3AD203B41FA5}">
                      <a16:colId xmlns:a16="http://schemas.microsoft.com/office/drawing/2014/main" val="377549007"/>
                    </a:ext>
                  </a:extLst>
                </a:gridCol>
                <a:gridCol w="4371018">
                  <a:extLst>
                    <a:ext uri="{9D8B030D-6E8A-4147-A177-3AD203B41FA5}">
                      <a16:colId xmlns:a16="http://schemas.microsoft.com/office/drawing/2014/main" val="3000164065"/>
                    </a:ext>
                  </a:extLst>
                </a:gridCol>
                <a:gridCol w="2980997">
                  <a:extLst>
                    <a:ext uri="{9D8B030D-6E8A-4147-A177-3AD203B41FA5}">
                      <a16:colId xmlns:a16="http://schemas.microsoft.com/office/drawing/2014/main" val="2486095000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  <a:latin typeface="Century Gothic"/>
                        </a:rPr>
                        <a:t>Year 1/2</a:t>
                      </a:r>
                      <a:endParaRPr lang="en-GB" sz="1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VALUE: Whole-heartedness</a:t>
                      </a:r>
                    </a:p>
                    <a:p>
                      <a:endParaRPr lang="en-GB" sz="1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2060"/>
                          </a:solidFill>
                          <a:latin typeface="Century Gothic"/>
                        </a:rPr>
                        <a:t>Class: Kenwyn</a:t>
                      </a:r>
                      <a:endParaRPr lang="en-GB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048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85C75C-2834-E648-38B6-826F4BF032F9}"/>
              </a:ext>
            </a:extLst>
          </p:cNvPr>
          <p:cNvSpPr txBox="1"/>
          <p:nvPr/>
        </p:nvSpPr>
        <p:spPr>
          <a:xfrm>
            <a:off x="742231" y="2583730"/>
            <a:ext cx="400110" cy="389626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1400">
                <a:latin typeface="Century Gothic" panose="020B0502020202020204" pitchFamily="34" charset="0"/>
              </a:rPr>
              <a:t>Lesson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C3DE6-EE1A-E610-4F47-6295ABAF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7" y="274679"/>
            <a:ext cx="751622" cy="773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58DC7-F2E7-0BEE-9833-C90B1E49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621" y="290185"/>
            <a:ext cx="1219200" cy="436245"/>
          </a:xfrm>
          <a:prstGeom prst="rect">
            <a:avLst/>
          </a:prstGeom>
        </p:spPr>
      </p:pic>
      <p:pic>
        <p:nvPicPr>
          <p:cNvPr id="4" name="Picture 3" descr="A collage of a tree&#10;&#10;Description automatically generated">
            <a:extLst>
              <a:ext uri="{FF2B5EF4-FFF2-40B4-BE49-F238E27FC236}">
                <a16:creationId xmlns:a16="http://schemas.microsoft.com/office/drawing/2014/main" id="{829105D1-E34B-F8D5-ADD1-227D986FF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121" y="4071246"/>
            <a:ext cx="1496543" cy="9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50_TF02895270.potx" id="{CADB9F4A-D697-4DAF-A5D0-DBCD420CD3A7}" vid="{CA065BA7-8EB7-4416-849F-B031E594DEDC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99653ad-c156-4a05-bad3-084c1a30b618}" enabled="0" method="" siteId="{199653ad-c156-4a05-bad3-084c1a30b61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Back to primary school presentation (widescreen)</Template>
  <TotalTime>0</TotalTime>
  <Words>1508</Words>
  <Application>Microsoft Office PowerPoint</Application>
  <PresentationFormat>A3 Paper (297x420 mm)</PresentationFormat>
  <Paragraphs>233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Cambria</vt:lpstr>
      <vt:lpstr>Century Gothic</vt:lpstr>
      <vt:lpstr>Comic Sans MS</vt:lpstr>
      <vt:lpstr>Back to School 16x9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Wilson</dc:creator>
  <cp:lastModifiedBy>Lisa McGinty</cp:lastModifiedBy>
  <cp:revision>149</cp:revision>
  <dcterms:created xsi:type="dcterms:W3CDTF">2024-07-06T15:12:52Z</dcterms:created>
  <dcterms:modified xsi:type="dcterms:W3CDTF">2024-11-06T16:43:04Z</dcterms:modified>
</cp:coreProperties>
</file>