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86" r:id="rId3"/>
  </p:sldIdLst>
  <p:sldSz cx="12801600" cy="9601200" type="A3"/>
  <p:notesSz cx="6858000" cy="9144000"/>
  <p:defaultTextStyle>
    <a:defPPr rtl="0">
      <a:defRPr lang="en-gb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032" userDrawn="1">
          <p15:clr>
            <a:srgbClr val="A4A3A4"/>
          </p15:clr>
        </p15:guide>
        <p15:guide id="2" orient="horz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0" y="48"/>
      </p:cViewPr>
      <p:guideLst>
        <p:guide pos="4032"/>
        <p:guide orient="horz"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inty" userId="a3a5dca3-73cf-454d-89d7-9d6a72e5f77a" providerId="ADAL" clId="{8116FDCC-2D42-458B-9DA2-52FB26C4D6FF}"/>
    <pc:docChg chg="delSld delMainMaster">
      <pc:chgData name="Lisa McGinty" userId="a3a5dca3-73cf-454d-89d7-9d6a72e5f77a" providerId="ADAL" clId="{8116FDCC-2D42-458B-9DA2-52FB26C4D6FF}" dt="2024-11-06T16:42:38.956" v="1" actId="2696"/>
      <pc:docMkLst>
        <pc:docMk/>
      </pc:docMkLst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0" sldId="256"/>
        </pc:sldMkLst>
      </pc:sldChg>
      <pc:sldChg chg="del">
        <pc:chgData name="Lisa McGinty" userId="a3a5dca3-73cf-454d-89d7-9d6a72e5f77a" providerId="ADAL" clId="{8116FDCC-2D42-458B-9DA2-52FB26C4D6FF}" dt="2024-11-06T16:42:38.956" v="1" actId="2696"/>
        <pc:sldMkLst>
          <pc:docMk/>
          <pc:sldMk cId="1050475751" sldId="282"/>
        </pc:sldMkLst>
      </pc:sldChg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0" sldId="283"/>
        </pc:sldMkLst>
      </pc:sldChg>
      <pc:sldChg chg="del">
        <pc:chgData name="Lisa McGinty" userId="a3a5dca3-73cf-454d-89d7-9d6a72e5f77a" providerId="ADAL" clId="{8116FDCC-2D42-458B-9DA2-52FB26C4D6FF}" dt="2024-11-06T16:42:38.956" v="1" actId="2696"/>
        <pc:sldMkLst>
          <pc:docMk/>
          <pc:sldMk cId="2419905447" sldId="284"/>
        </pc:sldMkLst>
      </pc:sldChg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1610418436" sldId="287"/>
        </pc:sldMkLst>
      </pc:sldChg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2759273722" sldId="288"/>
        </pc:sldMkLst>
      </pc:sldChg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1344598315" sldId="289"/>
        </pc:sldMkLst>
      </pc:sldChg>
      <pc:sldChg chg="del">
        <pc:chgData name="Lisa McGinty" userId="a3a5dca3-73cf-454d-89d7-9d6a72e5f77a" providerId="ADAL" clId="{8116FDCC-2D42-458B-9DA2-52FB26C4D6FF}" dt="2024-11-06T16:42:30.768" v="0" actId="2696"/>
        <pc:sldMkLst>
          <pc:docMk/>
          <pc:sldMk cId="3450604293" sldId="290"/>
        </pc:sldMkLst>
      </pc:sldChg>
      <pc:sldMasterChg chg="del delSldLayout">
        <pc:chgData name="Lisa McGinty" userId="a3a5dca3-73cf-454d-89d7-9d6a72e5f77a" providerId="ADAL" clId="{8116FDCC-2D42-458B-9DA2-52FB26C4D6FF}" dt="2024-11-06T16:42:30.768" v="0" actId="2696"/>
        <pc:sldMasterMkLst>
          <pc:docMk/>
          <pc:sldMasterMk cId="1386593517" sldId="2147483665"/>
        </pc:sldMasterMkLst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3048903844" sldId="214748366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504393888" sldId="2147483667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981928835" sldId="2147483668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81518666" sldId="2147483669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200639662" sldId="2147483670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475531921" sldId="2147483671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109629201" sldId="2147483672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3038212147" sldId="2147483673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476783838" sldId="2147483674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576777400" sldId="2147483675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3783968628" sldId="214748367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927870945" sldId="2147483677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426320305" sldId="2147483678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465476414" sldId="2147483679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511572206" sldId="2147483680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55403666" sldId="2147483681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865862751" sldId="2147483682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15447179" sldId="2147483683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1321932537" sldId="2147483684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453779681" sldId="2147483685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132951626" sldId="214748368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1386593517" sldId="2147483665"/>
            <pc:sldLayoutMk cId="2091847228" sldId="2147483687"/>
          </pc:sldLayoutMkLst>
        </pc:sldLayoutChg>
      </pc:sldMasterChg>
      <pc:sldMasterChg chg="del delSldLayout">
        <pc:chgData name="Lisa McGinty" userId="a3a5dca3-73cf-454d-89d7-9d6a72e5f77a" providerId="ADAL" clId="{8116FDCC-2D42-458B-9DA2-52FB26C4D6FF}" dt="2024-11-06T16:42:30.768" v="0" actId="2696"/>
        <pc:sldMasterMkLst>
          <pc:docMk/>
          <pc:sldMasterMk cId="2870573193" sldId="2147483688"/>
        </pc:sldMasterMkLst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2695128167" sldId="2147483689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891489556" sldId="2147483690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612203646" sldId="2147483691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2421146233" sldId="2147483692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478319369" sldId="2147483693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950081063" sldId="2147483694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2472773077" sldId="2147483695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981343852" sldId="214748369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01572898" sldId="2147483697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996817531" sldId="2147483698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114374804" sldId="2147483699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4190701149" sldId="2147483700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741828684" sldId="2147483701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805753757" sldId="2147483702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246132906" sldId="2147483703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572493830" sldId="2147483704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485148283" sldId="2147483705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167676845" sldId="214748370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95306841" sldId="2147483707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587659661" sldId="2147483708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4161672529" sldId="2147483709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704837821" sldId="2147483710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4100376879" sldId="2147483711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3855268784" sldId="2147483712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564585213" sldId="2147483713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989028768" sldId="2147483714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223494853" sldId="2147483715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1810386681" sldId="2147483716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52049894" sldId="2147483717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2433146480" sldId="2147483718"/>
          </pc:sldLayoutMkLst>
        </pc:sldLayoutChg>
        <pc:sldLayoutChg chg="del">
          <pc:chgData name="Lisa McGinty" userId="a3a5dca3-73cf-454d-89d7-9d6a72e5f77a" providerId="ADAL" clId="{8116FDCC-2D42-458B-9DA2-52FB26C4D6FF}" dt="2024-11-06T16:42:30.768" v="0" actId="2696"/>
          <pc:sldLayoutMkLst>
            <pc:docMk/>
            <pc:sldMasterMk cId="2870573193" sldId="2147483688"/>
            <pc:sldLayoutMk cId="463013530" sldId="214748371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34742" y="3605571"/>
            <a:ext cx="4923296" cy="3394769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71985" y="265471"/>
            <a:ext cx="543092" cy="822618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448538" y="6529850"/>
            <a:ext cx="9348057" cy="3071352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grpSp>
        <p:nvGrpSpPr>
          <p:cNvPr id="50" name="Group 49"/>
          <p:cNvGrpSpPr/>
          <p:nvPr/>
        </p:nvGrpSpPr>
        <p:grpSpPr>
          <a:xfrm>
            <a:off x="12005872" y="9159"/>
            <a:ext cx="713085" cy="997539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4533" y="4210517"/>
            <a:ext cx="12798400" cy="5390683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4533" y="4654645"/>
            <a:ext cx="12798400" cy="4736467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95" y="1195804"/>
            <a:ext cx="1975548" cy="3278468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800738" y="6361907"/>
            <a:ext cx="1966931" cy="3253883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226819" y="7015465"/>
            <a:ext cx="1571864" cy="260032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3069" y="6090331"/>
            <a:ext cx="1781622" cy="3525460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3056903" y="6401459"/>
            <a:ext cx="1943023" cy="321433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682081" y="4054367"/>
            <a:ext cx="1081698" cy="1638441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244794" y="7492651"/>
            <a:ext cx="366713" cy="313372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116" name="Freeform 115"/>
          <p:cNvSpPr/>
          <p:nvPr/>
        </p:nvSpPr>
        <p:spPr>
          <a:xfrm>
            <a:off x="-29645" y="4947138"/>
            <a:ext cx="12746423" cy="4241910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2117" noProof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259239" y="3757906"/>
            <a:ext cx="2262427" cy="2361191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625722" y="5793705"/>
            <a:ext cx="3174210" cy="3807495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928438" y="3273949"/>
            <a:ext cx="507940" cy="751327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5352" y="231028"/>
            <a:ext cx="9828439" cy="3168561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8495" y="3467684"/>
            <a:ext cx="7262153" cy="248024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829733"/>
            <a:ext cx="2760345" cy="7811346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829733"/>
            <a:ext cx="8121015" cy="7811346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80260"/>
            <a:ext cx="9601201" cy="410718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534" y="6235648"/>
            <a:ext cx="9601200" cy="1658672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001" y="2080260"/>
            <a:ext cx="4704588" cy="577352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6027" y="2080260"/>
            <a:ext cx="4704588" cy="577352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001" y="1926425"/>
            <a:ext cx="4704588" cy="1075334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001" y="3001760"/>
            <a:ext cx="4704588" cy="48925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6027" y="1926425"/>
            <a:ext cx="4704588" cy="1075334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6027" y="3001760"/>
            <a:ext cx="4704588" cy="48925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9075686" y="5444018"/>
            <a:ext cx="223665" cy="1401858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7119223" y="5867400"/>
            <a:ext cx="5680458" cy="37338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31" y="6400801"/>
            <a:ext cx="11986040" cy="32004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10218848" y="1342115"/>
            <a:ext cx="1470860" cy="5602442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1439763" y="1748036"/>
            <a:ext cx="1317536" cy="4684571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541827" y="3831767"/>
            <a:ext cx="951516" cy="338316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1039713" y="3413761"/>
            <a:ext cx="1559267" cy="3074301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8387462" y="4184104"/>
            <a:ext cx="2561554" cy="4304671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7254241"/>
            <a:ext cx="11721859" cy="234695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651114" y="6720840"/>
            <a:ext cx="3148819" cy="2916637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668" y="5319162"/>
            <a:ext cx="4605731" cy="4318315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2117" noProof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87708" y="708808"/>
            <a:ext cx="937543" cy="1430479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2146117" y="633856"/>
            <a:ext cx="571441" cy="490438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4608" y="4268592"/>
            <a:ext cx="407584" cy="510549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649" y="1160427"/>
            <a:ext cx="6361480" cy="491056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1664208"/>
            <a:ext cx="3264408" cy="32004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4864608"/>
            <a:ext cx="3264408" cy="192024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588" y="640080"/>
            <a:ext cx="7008876" cy="832104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1664208"/>
            <a:ext cx="3264408" cy="32004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4864608"/>
            <a:ext cx="3264408" cy="192024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704588" y="640080"/>
            <a:ext cx="7008876" cy="832104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9199483" y="7730139"/>
            <a:ext cx="3600198" cy="1871061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7913050"/>
            <a:ext cx="11985909" cy="1688152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4436" y="8211050"/>
            <a:ext cx="11985909" cy="140605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2117" noProof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2230072" y="1326607"/>
            <a:ext cx="447977" cy="561147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874374" y="8696841"/>
            <a:ext cx="919245" cy="904361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563" y="4023446"/>
            <a:ext cx="627089" cy="1105023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46481" y="-18214"/>
            <a:ext cx="1452052" cy="1125942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7010587"/>
            <a:ext cx="722246" cy="1606811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700410" y="147208"/>
            <a:ext cx="708825" cy="1081507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1321798" y="4142310"/>
            <a:ext cx="1079654" cy="1596987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sz="2117" noProof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110474"/>
            <a:ext cx="9590417" cy="17267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001" y="2080261"/>
            <a:ext cx="9591599" cy="5814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8533" y="9242755"/>
            <a:ext cx="7327383" cy="33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19565" y="9242755"/>
            <a:ext cx="1008126" cy="33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06/11/2024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24515" y="9242755"/>
            <a:ext cx="672084" cy="33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032" userDrawn="1">
          <p15:clr>
            <a:srgbClr val="F26B43"/>
          </p15:clr>
        </p15:guide>
        <p15:guide id="4" orient="horz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cessart.org.uk/spirals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663245"/>
              </p:ext>
            </p:extLst>
          </p:nvPr>
        </p:nvGraphicFramePr>
        <p:xfrm>
          <a:off x="1234698" y="1054622"/>
          <a:ext cx="10916886" cy="1726390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History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rgbClr val="002060"/>
                          </a:solidFill>
                          <a:latin typeface="Century Gothic"/>
                        </a:rPr>
                        <a:t>School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Addition / Subtraction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 (within 100)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Animals including humans: all about animals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Toys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1.7 Who is Jewish and how do they live?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Valuing Differences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226304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Reading </a:t>
                      </a:r>
                      <a:endParaRPr lang="en-US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NOVEL STUDY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VIPERS-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Stickman by Julia Donaldson (2.2)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Cross -Curricular Reading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Habitats</a:t>
                      </a:r>
                      <a:endParaRPr lang="en-US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Writing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1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Poetry- Firework Night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1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Narrative- My Christmas Star by BBC</a:t>
                      </a: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1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Oracy - Nativity play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b="1" i="0" u="none" strike="noStrike" noProof="0">
                        <a:solidFill>
                          <a:srgbClr val="002060"/>
                        </a:solidFill>
                        <a:latin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Fact families – the eight facts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Take away (how many left)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Find the difference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Missing number problems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beyond 20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tens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Groups of tens and ones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Partition into tens and ones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Use a place value chart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Flexible partitioning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Number lines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Estimates of a number line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 more and 1 less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Compare numbers with the same number of tens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Compare any two numbers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Order objects and numbers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Recognise and name 2D &amp; 3-D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sides on 2D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vertices on 2-D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Draw 2D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Vertical lines of symmetry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faces on a 3D shape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edges on 3D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Count vertices on 3D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Sort 2D / 3D shapes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Patterns with 2D and 3D shapes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Discover animal families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differences between mammals and birds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differences between amphibians, reptiles and fish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Discover the type of food living things eat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the difference between wild animals and pets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Explain the characteristics of an animal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are our toys like today?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are other people’s toys like?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can we tell these toys are old?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were our grandparents’ toys like and how do we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Who played with these toys a long time ago?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can we set up a Toy Museum?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Same or different?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Unkind, tease or bully?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Harold’s school rules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It’s not fair!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 are our special people?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Our special people balloons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read, write and interpret mathematical statements involving addition (+), subtraction (−) and equals (=) signs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represent and use number bonds and related subtraction facts within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add and subtract one-digit and two-digit numbers to 20, including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solve one-step problems that involve addition and subtraction, using concrete objects and pictorial representations, and missing number problems such as 7 = ? − 9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recognise and name common 2-D and 3-D shapes, including: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2-D shapes [for example, rectangles (including squares), circles and triangles]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3-D shapes [for example, cuboids (including cubes), pyramids and spheres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Year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solve problems with addition and subtraction: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using concrete objects and pictorial representations, including those involving numbers, quantities and measures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applying their increasing knowledge of mental and written methods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recall and use addition and subtraction facts to 20 fluently, and derive and use related facts up to 100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add and subtract numbers using concrete objects, pictorial representations, and mentally, including: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 two-digit number and 1s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 two-digit number and 10s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 two-digit numbers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adding 3 one-digit numbers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show that addition of 2 numbers can be done in any order (commutative) and subtraction of 1 number from another cannot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recognise and use the inverse relationship between addition and subtraction and use this to check calculations and solve missing number problems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identify and describe the properties of 2-D shapes, including the number of sides, and line symmetry in a vertical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identify and describe the properties of 3-D shapes, including the number of edges, vertices and faces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identify 2-D shapes on the surface of 3-D shapes, [for example, a circle on a cylinder and a triangle on a pyramid]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compare and sort common 2-D and 3-D shapes and everyday objects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identify and name a variety of common animals including fish, amphibians, reptiles,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birds and mammals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and name a variety of common animals that are carnivores, herbivores and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omnivores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and compare the structure of a variety of common animals (fish,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amphibians, reptiles, birds and mammals, including pets)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identify, name, draw and label the basic parts of the human body and say which part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 the body is associated with each sense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Year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notice that animals, including humans, have offspring which grow into adults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Find out about and describe the basic needs of animals, including humans,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survival (water, food and air)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the importance for humans of exercise, eating the right amounts of different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types of food, and hygiene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have a sound understanding of toys today as the context for comparison with toys in the past.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can describe how toys change as children grow older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understand how a well-loved and much played with toy might look ‘old’ when it was purchased only a short time ago. In the same way old toys can look ‘new’ when they have been carefully handled and treasured.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are able to think of 3 different types of evidence they might use to explore this question.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are able to describe changes across two generations.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Pupils are able to carry out a simple survey, interviewing grandparents and posing relevant questions. (Maths links)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are able to see toys within their  context, by identifying past and present and matching the relevant toys to right person.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show that they can confidently identify old toys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can make sensible selections of old toys which are clearly different from today’s Be able to explain why their chosen toy is old using at least 3 criteria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514764" y="1764972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7409"/>
              </p:ext>
            </p:extLst>
          </p:nvPr>
        </p:nvGraphicFramePr>
        <p:xfrm>
          <a:off x="1521808" y="540742"/>
          <a:ext cx="8942991" cy="579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2060"/>
                          </a:solidFill>
                          <a:latin typeface="Century Gothic"/>
                        </a:rPr>
                        <a:t>Year 1/2</a:t>
                      </a:r>
                      <a:endParaRPr lang="en-GB" sz="16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2060"/>
                          </a:solidFill>
                          <a:latin typeface="Century Gothic"/>
                        </a:rPr>
                        <a:t>Class: Kenwyn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608007" y="2676811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90" y="372081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295" y="5407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162394"/>
              </p:ext>
            </p:extLst>
          </p:nvPr>
        </p:nvGraphicFramePr>
        <p:xfrm>
          <a:off x="1101360" y="1481525"/>
          <a:ext cx="10916886" cy="74371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1" i="0" u="none" strike="noStrike" noProof="0">
                          <a:solidFill>
                            <a:srgbClr val="FF0000"/>
                          </a:solidFill>
                          <a:latin typeface="Century Gothic"/>
                        </a:rPr>
                        <a:t>Spirals – end of Autumn 2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solidFill>
                            <a:srgbClr val="FFFFFF"/>
                          </a:solidFill>
                          <a:latin typeface="Comic Sans MS"/>
                          <a:hlinkClick r:id="rId2"/>
                        </a:rPr>
                        <a:t>See the Pathway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Covered in Aut1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solidFill>
                            <a:srgbClr val="FF0000"/>
                          </a:solidFill>
                          <a:latin typeface="Century Gothic"/>
                        </a:rPr>
                        <a:t>Rhythm in the way we walk and banana rap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Excellence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268615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can draw from my finger tips, my wrist, my elbow, my shoulder, my body.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can make a drawing using a continuous line for a minute or two.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have made a sketchbook (or perhaps decorated the cover of a bought sketchbook) and I feel like it belongs to me.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can draw from observation for a few minutes at a time.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can make different marks with different drawing tools. I have seen the different marks I can make with a soft pencil, a graphite stick and a handwriting pen.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have explored how water affects the graphite and pen, and explored how I can use a brush to make new marks.</a:t>
                      </a:r>
                      <a:endParaRPr lang="en-US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 can make choices about which colours I’d like to use in my drawing.</a:t>
                      </a:r>
                      <a:endParaRPr lang="en-GB"/>
                    </a:p>
                    <a:p>
                      <a:endParaRPr lang="en-GB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Numbers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Days of the week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Athletics (</a:t>
                      </a:r>
                      <a:r>
                        <a:rPr lang="en-GB" sz="9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 Active)</a:t>
                      </a:r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Theme:</a:t>
                      </a:r>
                    </a:p>
                    <a:p>
                      <a:r>
                        <a:rPr lang="en-GB" sz="10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Link:</a:t>
                      </a:r>
                    </a:p>
                    <a:p>
                      <a:endParaRPr lang="en-GB" sz="9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 that have excelled in their fields.</a:t>
                      </a:r>
                    </a:p>
                    <a:p>
                      <a:r>
                        <a:rPr lang="en-GB" sz="9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endParaRPr lang="en-GB" sz="9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b="1">
                          <a:solidFill>
                            <a:srgbClr val="002060"/>
                          </a:solidFill>
                          <a:latin typeface="Century Gothic"/>
                        </a:rPr>
                        <a:t>Core Knowledge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That drawing is a physical and emotional activity. That when we draw, we can move our whole body.</a:t>
                      </a:r>
                      <a:endParaRPr lang="en-GB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That we can control the lines we make by being aware of how we hold a drawing tool, how much pressure we apply, and how fast or slow we move.</a:t>
                      </a:r>
                      <a:endParaRPr lang="en-GB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That we can draw from observation or imagination.</a:t>
                      </a:r>
                      <a:b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</a:b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That we can use colour to help our drawings engage others.</a:t>
                      </a:r>
                      <a:endParaRPr lang="en-GB" sz="900" b="0" i="0" u="none" strike="noStrike" noProof="0">
                        <a:solidFill>
                          <a:srgbClr val="FFFFFF"/>
                        </a:solidFill>
                        <a:latin typeface="Century Gothic"/>
                      </a:endParaRPr>
                    </a:p>
                    <a:p>
                      <a:pPr lvl="0" algn="ctr">
                        <a:buNone/>
                      </a:pPr>
                      <a:endParaRPr lang="en-GB" sz="900">
                        <a:solidFill>
                          <a:srgbClr val="00206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master basic movements including running, jumping, throwing and catching, as well as developing balance, agility and co-ordination, and begin to apply these in a range of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participate in team games, developing simple tactics for attacking and defending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perform dances using simple movement patterns.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514764" y="2349424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666392"/>
              </p:ext>
            </p:extLst>
          </p:nvPr>
        </p:nvGraphicFramePr>
        <p:xfrm>
          <a:off x="1711397" y="646054"/>
          <a:ext cx="8942991" cy="579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2060"/>
                          </a:solidFill>
                          <a:latin typeface="Century Gothic"/>
                        </a:rPr>
                        <a:t>Year 1/2</a:t>
                      </a:r>
                      <a:endParaRPr lang="en-GB" sz="16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</a:t>
                      </a:r>
                    </a:p>
                    <a:p>
                      <a:endParaRPr lang="en-GB" sz="140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Kenwyn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608007" y="2955106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23" y="646055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7397" y="661561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0</TotalTime>
  <Words>1367</Words>
  <Application>Microsoft Office PowerPoint</Application>
  <PresentationFormat>A3 Paper (297x420 mm)</PresentationFormat>
  <Paragraphs>203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Century Gothic</vt:lpstr>
      <vt:lpstr>Comic Sans MS</vt:lpstr>
      <vt:lpstr>Back to School 16x9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Lisa McGinty</cp:lastModifiedBy>
  <cp:revision>149</cp:revision>
  <dcterms:created xsi:type="dcterms:W3CDTF">2024-07-06T15:12:52Z</dcterms:created>
  <dcterms:modified xsi:type="dcterms:W3CDTF">2024-11-06T16:42:39Z</dcterms:modified>
</cp:coreProperties>
</file>