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2" r:id="rId2"/>
    <p:sldId id="284" r:id="rId3"/>
    <p:sldId id="287" r:id="rId4"/>
    <p:sldId id="288" r:id="rId5"/>
  </p:sldIdLst>
  <p:sldSz cx="12192000" cy="6858000"/>
  <p:notesSz cx="6797675" cy="9926638"/>
  <p:defaultTextStyle>
    <a:defPPr rtl="0"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38B1855-1B75-4FBE-930C-398BA8C253C6}" styleName="Themed Style 2 –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74" autoAdjust="0"/>
  </p:normalViewPr>
  <p:slideViewPr>
    <p:cSldViewPr snapToGrid="0">
      <p:cViewPr varScale="1">
        <p:scale>
          <a:sx n="98" d="100"/>
          <a:sy n="98" d="100"/>
        </p:scale>
        <p:origin x="96" y="19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302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McGinty" userId="a3a5dca3-73cf-454d-89d7-9d6a72e5f77a" providerId="ADAL" clId="{AD5FE6DF-08BB-4C17-A99F-A1E745BDA840}"/>
    <pc:docChg chg="delSld delMainMaster">
      <pc:chgData name="Lisa McGinty" userId="a3a5dca3-73cf-454d-89d7-9d6a72e5f77a" providerId="ADAL" clId="{AD5FE6DF-08BB-4C17-A99F-A1E745BDA840}" dt="2024-11-07T12:44:10.477" v="1" actId="2696"/>
      <pc:docMkLst>
        <pc:docMk/>
      </pc:docMkLst>
      <pc:sldChg chg="del">
        <pc:chgData name="Lisa McGinty" userId="a3a5dca3-73cf-454d-89d7-9d6a72e5f77a" providerId="ADAL" clId="{AD5FE6DF-08BB-4C17-A99F-A1E745BDA840}" dt="2024-11-07T12:44:06.878" v="0" actId="2696"/>
        <pc:sldMkLst>
          <pc:docMk/>
          <pc:sldMk cId="0" sldId="256"/>
        </pc:sldMkLst>
      </pc:sldChg>
      <pc:sldChg chg="del">
        <pc:chgData name="Lisa McGinty" userId="a3a5dca3-73cf-454d-89d7-9d6a72e5f77a" providerId="ADAL" clId="{AD5FE6DF-08BB-4C17-A99F-A1E745BDA840}" dt="2024-11-07T12:44:06.878" v="0" actId="2696"/>
        <pc:sldMkLst>
          <pc:docMk/>
          <pc:sldMk cId="0" sldId="283"/>
        </pc:sldMkLst>
      </pc:sldChg>
      <pc:sldChg chg="del">
        <pc:chgData name="Lisa McGinty" userId="a3a5dca3-73cf-454d-89d7-9d6a72e5f77a" providerId="ADAL" clId="{AD5FE6DF-08BB-4C17-A99F-A1E745BDA840}" dt="2024-11-07T12:44:06.878" v="0" actId="2696"/>
        <pc:sldMkLst>
          <pc:docMk/>
          <pc:sldMk cId="4230913508" sldId="292"/>
        </pc:sldMkLst>
      </pc:sldChg>
      <pc:sldChg chg="del">
        <pc:chgData name="Lisa McGinty" userId="a3a5dca3-73cf-454d-89d7-9d6a72e5f77a" providerId="ADAL" clId="{AD5FE6DF-08BB-4C17-A99F-A1E745BDA840}" dt="2024-11-07T12:44:10.477" v="1" actId="2696"/>
        <pc:sldMkLst>
          <pc:docMk/>
          <pc:sldMk cId="1984982944" sldId="294"/>
        </pc:sldMkLst>
      </pc:sldChg>
      <pc:sldChg chg="del">
        <pc:chgData name="Lisa McGinty" userId="a3a5dca3-73cf-454d-89d7-9d6a72e5f77a" providerId="ADAL" clId="{AD5FE6DF-08BB-4C17-A99F-A1E745BDA840}" dt="2024-11-07T12:44:06.878" v="0" actId="2696"/>
        <pc:sldMkLst>
          <pc:docMk/>
          <pc:sldMk cId="35389007" sldId="295"/>
        </pc:sldMkLst>
      </pc:sldChg>
      <pc:sldChg chg="del">
        <pc:chgData name="Lisa McGinty" userId="a3a5dca3-73cf-454d-89d7-9d6a72e5f77a" providerId="ADAL" clId="{AD5FE6DF-08BB-4C17-A99F-A1E745BDA840}" dt="2024-11-07T12:44:06.878" v="0" actId="2696"/>
        <pc:sldMkLst>
          <pc:docMk/>
          <pc:sldMk cId="1521362846" sldId="296"/>
        </pc:sldMkLst>
      </pc:sldChg>
      <pc:sldChg chg="del">
        <pc:chgData name="Lisa McGinty" userId="a3a5dca3-73cf-454d-89d7-9d6a72e5f77a" providerId="ADAL" clId="{AD5FE6DF-08BB-4C17-A99F-A1E745BDA840}" dt="2024-11-07T12:44:06.878" v="0" actId="2696"/>
        <pc:sldMkLst>
          <pc:docMk/>
          <pc:sldMk cId="3888746446" sldId="297"/>
        </pc:sldMkLst>
      </pc:sldChg>
      <pc:sldChg chg="del">
        <pc:chgData name="Lisa McGinty" userId="a3a5dca3-73cf-454d-89d7-9d6a72e5f77a" providerId="ADAL" clId="{AD5FE6DF-08BB-4C17-A99F-A1E745BDA840}" dt="2024-11-07T12:44:06.878" v="0" actId="2696"/>
        <pc:sldMkLst>
          <pc:docMk/>
          <pc:sldMk cId="1296061195" sldId="298"/>
        </pc:sldMkLst>
      </pc:sldChg>
      <pc:sldChg chg="del">
        <pc:chgData name="Lisa McGinty" userId="a3a5dca3-73cf-454d-89d7-9d6a72e5f77a" providerId="ADAL" clId="{AD5FE6DF-08BB-4C17-A99F-A1E745BDA840}" dt="2024-11-07T12:44:06.878" v="0" actId="2696"/>
        <pc:sldMkLst>
          <pc:docMk/>
          <pc:sldMk cId="485138983" sldId="299"/>
        </pc:sldMkLst>
      </pc:sldChg>
      <pc:sldChg chg="del">
        <pc:chgData name="Lisa McGinty" userId="a3a5dca3-73cf-454d-89d7-9d6a72e5f77a" providerId="ADAL" clId="{AD5FE6DF-08BB-4C17-A99F-A1E745BDA840}" dt="2024-11-07T12:44:06.878" v="0" actId="2696"/>
        <pc:sldMkLst>
          <pc:docMk/>
          <pc:sldMk cId="2528315464" sldId="300"/>
        </pc:sldMkLst>
      </pc:sldChg>
      <pc:sldMasterChg chg="del delSldLayout">
        <pc:chgData name="Lisa McGinty" userId="a3a5dca3-73cf-454d-89d7-9d6a72e5f77a" providerId="ADAL" clId="{AD5FE6DF-08BB-4C17-A99F-A1E745BDA840}" dt="2024-11-07T12:44:06.878" v="0" actId="2696"/>
        <pc:sldMasterMkLst>
          <pc:docMk/>
          <pc:sldMasterMk cId="1386593517" sldId="2147483665"/>
        </pc:sldMasterMkLst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3048903844" sldId="2147483666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504393888" sldId="2147483667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2981928835" sldId="2147483668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81518666" sldId="2147483669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1200639662" sldId="2147483670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1475531921" sldId="2147483671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1109629201" sldId="2147483672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3038212147" sldId="2147483673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476783838" sldId="2147483674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576777400" sldId="2147483675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3783968628" sldId="2147483676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1927870945" sldId="2147483677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2426320305" sldId="2147483678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2465476414" sldId="2147483679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1511572206" sldId="2147483680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55403666" sldId="2147483681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1865862751" sldId="2147483682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215447179" sldId="2147483683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1321932537" sldId="2147483684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453779681" sldId="2147483685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2132951626" sldId="2147483686"/>
          </pc:sldLayoutMkLst>
        </pc:sldLayoutChg>
        <pc:sldLayoutChg chg="del">
          <pc:chgData name="Lisa McGinty" userId="a3a5dca3-73cf-454d-89d7-9d6a72e5f77a" providerId="ADAL" clId="{AD5FE6DF-08BB-4C17-A99F-A1E745BDA840}" dt="2024-11-07T12:44:06.878" v="0" actId="2696"/>
          <pc:sldLayoutMkLst>
            <pc:docMk/>
            <pc:sldMasterMk cId="1386593517" sldId="2147483665"/>
            <pc:sldLayoutMk cId="2091847228" sldId="2147483687"/>
          </pc:sldLayoutMkLst>
        </pc:sldLayoutChg>
      </pc:sldMasterChg>
      <pc:sldMasterChg chg="del delSldLayout">
        <pc:chgData name="Lisa McGinty" userId="a3a5dca3-73cf-454d-89d7-9d6a72e5f77a" providerId="ADAL" clId="{AD5FE6DF-08BB-4C17-A99F-A1E745BDA840}" dt="2024-11-07T12:44:10.477" v="1" actId="2696"/>
        <pc:sldMasterMkLst>
          <pc:docMk/>
          <pc:sldMasterMk cId="2870573193" sldId="2147483688"/>
        </pc:sldMasterMkLst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2695128167" sldId="2147483689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3891489556" sldId="2147483690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3612203646" sldId="2147483691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2421146233" sldId="2147483692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1478319369" sldId="2147483693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950081063" sldId="2147483694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2472773077" sldId="2147483695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1981343852" sldId="2147483696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301572898" sldId="2147483697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1996817531" sldId="2147483698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3114374804" sldId="2147483699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4190701149" sldId="2147483700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3741828684" sldId="2147483701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3805753757" sldId="2147483702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3246132906" sldId="2147483703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572493830" sldId="2147483704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485148283" sldId="2147483705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1167676845" sldId="2147483706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195306841" sldId="2147483707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1587659661" sldId="2147483708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4161672529" sldId="2147483709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1704837821" sldId="2147483710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4100376879" sldId="2147483711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3855268784" sldId="2147483712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564585213" sldId="2147483713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1989028768" sldId="2147483714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1223494853" sldId="2147483715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1810386681" sldId="2147483716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52049894" sldId="2147483717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2433146480" sldId="2147483718"/>
          </pc:sldLayoutMkLst>
        </pc:sldLayoutChg>
        <pc:sldLayoutChg chg="del">
          <pc:chgData name="Lisa McGinty" userId="a3a5dca3-73cf-454d-89d7-9d6a72e5f77a" providerId="ADAL" clId="{AD5FE6DF-08BB-4C17-A99F-A1E745BDA840}" dt="2024-11-07T12:44:10.477" v="1" actId="2696"/>
          <pc:sldLayoutMkLst>
            <pc:docMk/>
            <pc:sldMasterMk cId="2870573193" sldId="2147483688"/>
            <pc:sldLayoutMk cId="463013530" sldId="2147483719"/>
          </pc:sldLayoutMkLst>
        </pc:sldLayoutChg>
      </pc:sldMasterChg>
    </pc:docChg>
  </pc:docChgLst>
  <pc:docChgLst>
    <pc:chgData name="Lisa McGinty" userId="a3a5dca3-73cf-454d-89d7-9d6a72e5f77a" providerId="ADAL" clId="{A83DCE4A-9D3D-4B75-AE1E-4593C7D2733F}"/>
    <pc:docChg chg="delSld">
      <pc:chgData name="Lisa McGinty" userId="a3a5dca3-73cf-454d-89d7-9d6a72e5f77a" providerId="ADAL" clId="{A83DCE4A-9D3D-4B75-AE1E-4593C7D2733F}" dt="2024-11-07T12:45:29.660" v="0" actId="2696"/>
      <pc:docMkLst>
        <pc:docMk/>
      </pc:docMkLst>
      <pc:sldChg chg="del">
        <pc:chgData name="Lisa McGinty" userId="a3a5dca3-73cf-454d-89d7-9d6a72e5f77a" providerId="ADAL" clId="{A83DCE4A-9D3D-4B75-AE1E-4593C7D2733F}" dt="2024-11-07T12:45:29.660" v="0" actId="2696"/>
        <pc:sldMkLst>
          <pc:docMk/>
          <pc:sldMk cId="29061256" sldId="285"/>
        </pc:sldMkLst>
      </pc:sldChg>
      <pc:sldChg chg="del">
        <pc:chgData name="Lisa McGinty" userId="a3a5dca3-73cf-454d-89d7-9d6a72e5f77a" providerId="ADAL" clId="{A83DCE4A-9D3D-4B75-AE1E-4593C7D2733F}" dt="2024-11-07T12:45:29.660" v="0" actId="2696"/>
        <pc:sldMkLst>
          <pc:docMk/>
          <pc:sldMk cId="3782412195" sldId="286"/>
        </pc:sldMkLst>
      </pc:sldChg>
      <pc:sldChg chg="del">
        <pc:chgData name="Lisa McGinty" userId="a3a5dca3-73cf-454d-89d7-9d6a72e5f77a" providerId="ADAL" clId="{A83DCE4A-9D3D-4B75-AE1E-4593C7D2733F}" dt="2024-11-07T12:45:29.660" v="0" actId="2696"/>
        <pc:sldMkLst>
          <pc:docMk/>
          <pc:sldMk cId="1011321784" sldId="289"/>
        </pc:sldMkLst>
      </pc:sldChg>
      <pc:sldChg chg="del">
        <pc:chgData name="Lisa McGinty" userId="a3a5dca3-73cf-454d-89d7-9d6a72e5f77a" providerId="ADAL" clId="{A83DCE4A-9D3D-4B75-AE1E-4593C7D2733F}" dt="2024-11-07T12:45:29.660" v="0" actId="2696"/>
        <pc:sldMkLst>
          <pc:docMk/>
          <pc:sldMk cId="144386984" sldId="290"/>
        </pc:sldMkLst>
      </pc:sldChg>
      <pc:sldChg chg="del">
        <pc:chgData name="Lisa McGinty" userId="a3a5dca3-73cf-454d-89d7-9d6a72e5f77a" providerId="ADAL" clId="{A83DCE4A-9D3D-4B75-AE1E-4593C7D2733F}" dt="2024-11-07T12:45:29.660" v="0" actId="2696"/>
        <pc:sldMkLst>
          <pc:docMk/>
          <pc:sldMk cId="3793250034" sldId="30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B07959D-9804-4D1C-A655-CBF0B14076A7}" type="datetime1">
              <a:rPr lang="en-GB" smtClean="0"/>
              <a:t>07/11/2024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BAE14B8-3CC9-472D-9BC5-A84D80684D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F7AC5DF-40F8-4DFF-A8FD-B750C543C466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3502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0" dirty="0"/>
              <a:t>Click to edit Master text styles</a:t>
            </a:r>
          </a:p>
          <a:p>
            <a:pPr lvl="1" rtl="0"/>
            <a:r>
              <a:rPr lang="en-GB" noProof="0" dirty="0"/>
              <a:t>Second level</a:t>
            </a:r>
          </a:p>
          <a:p>
            <a:pPr lvl="2" rtl="0"/>
            <a:r>
              <a:rPr lang="en-GB" noProof="0" dirty="0"/>
              <a:t>Third level</a:t>
            </a:r>
          </a:p>
          <a:p>
            <a:pPr lvl="3" rtl="0"/>
            <a:r>
              <a:rPr lang="en-GB" noProof="0" dirty="0"/>
              <a:t>Fourth level</a:t>
            </a:r>
          </a:p>
          <a:p>
            <a:pPr lvl="4" rtl="0"/>
            <a:r>
              <a:rPr lang="en-GB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FB667E1-E601-4AAF-B95C-B25720D70A60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Freeform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" name="Freeform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" name="Freeform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" name="Freeform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" name="Freeform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" name="Freeform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" name="Freeform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" name="Freeform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" name="Freeform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" name="Freeform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" name="Freeform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" name="Freeform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" name="Freeform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" name="Freeform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" name="Freeform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" name="Freeform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" name="Freeform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" name="Freeform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" name="Freeform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" name="Freeform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" name="Freeform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" name="Freeform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" name="Freeform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" name="Freeform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" name="Freeform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" name="Freeform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" name="Freeform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" name="Freeform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" name="Freeform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" name="Freeform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5" name="Freeform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6" name="Freeform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7" name="Freeform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8" name="Freeform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9" name="Freeform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40" name="Group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6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49" name="Freeform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grpSp>
        <p:nvGrpSpPr>
          <p:cNvPr id="50" name="Group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2" name="Freeform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3" name="Freeform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4" name="Freeform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5" name="Freeform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6" name="Freeform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7" name="Freeform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8" name="Freeform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59" name="Freeform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60" name="Freeform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grpSp>
        <p:nvGrpSpPr>
          <p:cNvPr id="61" name="Group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Freeform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3" name="Freeform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4" name="Freeform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9" name="Freeform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81" name="Group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Freeform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3" name="Freeform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5" name="Freeform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6" name="Freeform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87" name="Group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9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0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3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Freeform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6" name="Freeform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7" name="Freeform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8" name="Freeform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99" name="Group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1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2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3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4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5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106" name="Group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8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9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0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1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2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3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4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115" name="Freeform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116" name="Freeform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 dirty="0"/>
          </a:p>
        </p:txBody>
      </p:sp>
      <p:grpSp>
        <p:nvGrpSpPr>
          <p:cNvPr id="117" name="Group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Freeform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9" name="Freeform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0" name="Freeform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1" name="Freeform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2" name="Freeform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3" name="Freeform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4" name="Freeform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5" name="Freeform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6" name="Freeform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7" name="Freeform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8" name="Freeform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9" name="Freeform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0" name="Freeform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1" name="Freeform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2" name="Freeform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3" name="Freeform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4" name="Freeform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5" name="Freeform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6" name="Freeform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7" name="Freeform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8" name="Freeform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9" name="Freeform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0" name="Freeform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1" name="Freeform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2" name="Freeform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3" name="Freeform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4" name="Freeform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5" name="Freeform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146" name="Group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Freeform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8" name="Freeform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9" name="Freeform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0" name="Freeform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1" name="Freeform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2" name="Freeform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3" name="Freeform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4" name="Freeform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5" name="Freeform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6" name="Freeform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7" name="Freeform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8" name="Freeform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9" name="Freeform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0" name="Freeform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1" name="Freeform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2" name="Freeform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3" name="Freeform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4" name="Freeform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5" name="Freeform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6" name="Freeform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7" name="Freeform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8" name="Freeform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9" name="Freeform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0" name="Freeform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171" name="Group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rtlCol="0" anchor="b">
            <a:normAutofit/>
          </a:bodyPr>
          <a:lstStyle>
            <a:lvl1pPr algn="ctr">
              <a:defRPr sz="660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en-GB" noProof="0"/>
              <a:t>Click to edit Master subtitle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C9F319-34FE-4E6F-BCD8-FC33CAA264C2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2CDE7D-6279-4474-ADF7-3B07D1C0CB1C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FC85036-F2F3-432A-B48C-08E7AEDDFFA3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rtlCol="0" anchor="b">
            <a:normAutofit/>
          </a:bodyPr>
          <a:lstStyle>
            <a:lvl1pPr algn="l">
              <a:defRPr sz="5200" b="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rtlCol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E93D72C-181D-41E2-A470-8154892088D8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81A7E9-10B0-41C7-8058-6F76CEF6AE44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51471EF-0BC9-4F95-968C-DA7014A96051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7" name="Freeform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grpSp>
        <p:nvGrpSpPr>
          <p:cNvPr id="9" name="Group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" name="Freeform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" name="Freeform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" name="Freeform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5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6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7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8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9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0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1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5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6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7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8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9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0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1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2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3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4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5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6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7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8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9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0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1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2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3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4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5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6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7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8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9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0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1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2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3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4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5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6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7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8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9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0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1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2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3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4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5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6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7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8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9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0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1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2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93" name="Group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Freeform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5" name="Freeform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6" name="Freeform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7" name="Freeform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8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9" name="Freeform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0" name="Freeform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1" name="Freeform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2" name="Freeform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3" name="Freeform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4" name="Freeform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5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6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7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8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9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0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1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2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3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4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5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6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7" name="Freeform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8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9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0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1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2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3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4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5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6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7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8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9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0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1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2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3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4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5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6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7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8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9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0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1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2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3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4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5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6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7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8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9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0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1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2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3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4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5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6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7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8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9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0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1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2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3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4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5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6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7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8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9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0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1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2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3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4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5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6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177" name="Group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9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0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1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2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3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4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5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6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7" name="Freeform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8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9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0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1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2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3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4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5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6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7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8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9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0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1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2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3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4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5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6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7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8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9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0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1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2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3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4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5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6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7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8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9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0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1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2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3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4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5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6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7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8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9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0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1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2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3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4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5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6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7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8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9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0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1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2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3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4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5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6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7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8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9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0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1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2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3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4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5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6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7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8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9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260" name="Group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Freeform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2" name="Freeform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3" name="Freeform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4" name="Freeform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5" name="Freeform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6" name="Freeform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7" name="Freeform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8" name="Freeform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9" name="Freeform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0" name="Freeform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1" name="Freeform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2" name="Freeform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3" name="Freeform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>
                <a:solidFill>
                  <a:schemeClr val="accent6"/>
                </a:solidFill>
              </a:endParaRPr>
            </a:p>
          </p:txBody>
        </p:sp>
        <p:sp>
          <p:nvSpPr>
            <p:cNvPr id="274" name="Freeform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5" name="Freeform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6" name="Freeform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7" name="Freeform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>
                <a:solidFill>
                  <a:schemeClr val="accent6"/>
                </a:solidFill>
              </a:endParaRPr>
            </a:p>
          </p:txBody>
        </p:sp>
        <p:sp>
          <p:nvSpPr>
            <p:cNvPr id="278" name="Freeform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9" name="Freeform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0" name="Freeform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1" name="Freeform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2" name="Freeform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3" name="Freeform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4" name="Freeform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Freeform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Freeform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7" name="Freeform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8" name="Freeform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289" name="Group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Freeform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1" name="Ova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2" name="Freeform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3" name="Freeform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4" name="Freeform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5" name="Freeform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6" name="Freeform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7" name="Freeform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8" name="Freeform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9" name="Freeform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0" name="Freeform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1" name="Freeform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2" name="Freeform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3" name="Freeform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4" name="Freeform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5" name="Freeform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6" name="Freeform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7" name="Freeform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8" name="Freeform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9" name="Freeform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310" name="Freeform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grpSp>
        <p:nvGrpSpPr>
          <p:cNvPr id="311" name="Group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Freeform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3" name="Freeform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4" name="Freeform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5" name="Freeform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6" name="Freeform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7" name="Freeform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8" name="Freeform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9" name="Freeform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0" name="Freeform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1" name="Freeform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2" name="Freeform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3" name="Freeform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4" name="Freeform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5" name="Freeform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6" name="Freeform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7" name="Freeform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8" name="Freeform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9" name="Freeform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0" name="Freeform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1" name="Freeform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2" name="Freeform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3" name="Freeform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4" name="Freeform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5" name="Freeform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6" name="Freeform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7" name="Freeform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8" name="Freeform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9" name="Freeform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0" name="Freeform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1" name="Freeform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2" name="Freeform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3" name="Freeform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4" name="Freeform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5" name="Freeform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6" name="Freeform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7" name="Freeform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Group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Freeform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6" name="Freeform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7" name="Freeform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8" name="Freeform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9" name="Freeform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0" name="Freeform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1" name="Freeform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2" name="Freeform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3" name="Freeform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4" name="Freeform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5" name="Freeform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6" name="Freeform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7" name="Freeform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8" name="Freeform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9" name="Freeform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0" name="Freeform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1" name="Freeform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2" name="Freeform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3" name="Freeform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4" name="Freeform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5" name="Freeform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6" name="Freeform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7" name="Freeform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8" name="Freeform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9" name="Freeform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0" name="Freeform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1" name="Freeform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2" name="Freeform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3" name="Freeform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4" name="Freeform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5" name="Freeform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6" name="Freeform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7" name="Freeform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8" name="Freeform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9" name="Freeform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0" name="Freeform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1" name="Freeform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2" name="Freeform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3" name="Freeform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4" name="Freeform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5" name="Freeform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6" name="Freeform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7" name="Freeform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8" name="Freeform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9" name="Freeform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20" name="Freeform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21" name="Freeform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</p:grpSp>
        <p:grpSp>
          <p:nvGrpSpPr>
            <p:cNvPr id="350" name="Group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Freeform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7" name="Freeform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8" name="Freeform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9" name="Freeform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0" name="Freeform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1" name="Freeform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2" name="Freeform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3" name="Freeform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4" name="Freeform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Freeform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0" name="Freeform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1" name="Freeform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2" name="Freeform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3" name="Freeform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4" name="Freeform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5" name="Freeform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Freeform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54" name="Freeform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55" name="Freeform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56" name="Freeform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57" name="Freeform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58" name="Freeform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</p:grpSp>
      </p:grpSp>
      <p:grpSp>
        <p:nvGrpSpPr>
          <p:cNvPr id="422" name="Group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431" name="Group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3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4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5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6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7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8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9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440" name="Group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rtlCol="0" anchor="ctr">
            <a:normAutofit/>
          </a:bodyPr>
          <a:lstStyle>
            <a:lvl1pPr algn="ctr">
              <a:defRPr sz="600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8D6D6A8-3CA9-4E5B-B509-F7FE825F3D91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BDE9178-4933-43A1-89FC-423830009F86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C85F755-9AA6-4E14-9661-8EAD6FC58909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GB" noProof="0"/>
              <a:t>Click icon to add picture</a:t>
            </a:r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496242-5FAD-4EC1-B169-9656806089B8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9" name="Freeform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grpSp>
        <p:nvGrpSpPr>
          <p:cNvPr id="10" name="Group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Freeform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" name="Freeform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" name="Freeform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" name="Freeform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" name="Freeform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" name="Freeform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26" name="Group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Freeform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" name="Freeform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" name="Freeform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" name="Freeform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" name="Freeform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34" name="Group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43" name="Group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7" name="Freeform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8" name="Freeform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0" name="Freeform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52" name="Group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61" name="Group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baseline="0">
                <a:solidFill>
                  <a:schemeClr val="tx1"/>
                </a:solidFill>
              </a:defRPr>
            </a:lvl1pPr>
          </a:lstStyle>
          <a:p>
            <a:pPr rt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3C6A55C5-800C-4BE5-87E1-94A40C2DA10A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CA8D9AD5-F248-4919-864A-CFD76CC027D6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3840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www.coramlifeeducation.org.uk/scarf/lesson-plans/we-have-more-in-common-than-not" TargetMode="External"/><Relationship Id="rId7" Type="http://schemas.openxmlformats.org/officeDocument/2006/relationships/hyperlink" Target="https://www.coramlifeeducation.org.uk/scarf/lesson-plans/boys-will-be-boys--challenging-gender-stereotypes-1" TargetMode="External"/><Relationship Id="rId2" Type="http://schemas.openxmlformats.org/officeDocument/2006/relationships/hyperlink" Target="https://www.coramlifeeducation.org.uk/scarf/lesson-plans/ok-to-be-different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coramlifeeducation.org.uk/scarf/lesson-plans/advertising-friendships" TargetMode="External"/><Relationship Id="rId5" Type="http://schemas.openxmlformats.org/officeDocument/2006/relationships/hyperlink" Target="https://www.coramlifeeducation.org.uk/scarf/lesson-plans/tolerance-and-respect-for-others" TargetMode="External"/><Relationship Id="rId4" Type="http://schemas.openxmlformats.org/officeDocument/2006/relationships/hyperlink" Target="https://www.coramlifeeducation.org.uk/scarf/lesson-plans/respecting-differences" TargetMode="External"/><Relationship Id="rId9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accessart.org.uk/making-monotypes/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www.coramlifeeducation.org.uk/scarf/lesson-plans/we-have-more-in-common-than-not" TargetMode="External"/><Relationship Id="rId7" Type="http://schemas.openxmlformats.org/officeDocument/2006/relationships/hyperlink" Target="https://www.coramlifeeducation.org.uk/scarf/lesson-plans/boys-will-be-boys--challenging-gender-stereotypes-1" TargetMode="External"/><Relationship Id="rId2" Type="http://schemas.openxmlformats.org/officeDocument/2006/relationships/hyperlink" Target="https://www.coramlifeeducation.org.uk/scarf/lesson-plans/ok-to-be-different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coramlifeeducation.org.uk/scarf/lesson-plans/advertising-friendships" TargetMode="External"/><Relationship Id="rId5" Type="http://schemas.openxmlformats.org/officeDocument/2006/relationships/hyperlink" Target="https://www.coramlifeeducation.org.uk/scarf/lesson-plans/tolerance-and-respect-for-others" TargetMode="External"/><Relationship Id="rId4" Type="http://schemas.openxmlformats.org/officeDocument/2006/relationships/hyperlink" Target="https://www.coramlifeeducation.org.uk/scarf/lesson-plans/respecting-differences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ccessart.org.uk/set-design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FF215BE-0D6D-9FB7-351A-9EC3A41D55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3818229"/>
              </p:ext>
            </p:extLst>
          </p:nvPr>
        </p:nvGraphicFramePr>
        <p:xfrm>
          <a:off x="927557" y="764399"/>
          <a:ext cx="10919227" cy="6108225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835378">
                  <a:extLst>
                    <a:ext uri="{9D8B030D-6E8A-4147-A177-3AD203B41FA5}">
                      <a16:colId xmlns:a16="http://schemas.microsoft.com/office/drawing/2014/main" val="2505232082"/>
                    </a:ext>
                  </a:extLst>
                </a:gridCol>
                <a:gridCol w="1805925">
                  <a:extLst>
                    <a:ext uri="{9D8B030D-6E8A-4147-A177-3AD203B41FA5}">
                      <a16:colId xmlns:a16="http://schemas.microsoft.com/office/drawing/2014/main" val="11156545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292970714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755862270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872246439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039775960"/>
                    </a:ext>
                  </a:extLst>
                </a:gridCol>
              </a:tblGrid>
              <a:tr h="34750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ENGLISH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MATHS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SCIENCE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GEOGRAPHY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RE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PSHE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606854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The Write Stuff</a:t>
                      </a:r>
                    </a:p>
                    <a:p>
                      <a:endParaRPr lang="en-GB" sz="100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err="1">
                          <a:solidFill>
                            <a:srgbClr val="FF0000"/>
                          </a:solidFill>
                          <a:latin typeface="Century Gothic"/>
                        </a:rPr>
                        <a:t>WhiteRose</a:t>
                      </a:r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/>
                        </a:rPr>
                        <a:t> SoW</a:t>
                      </a:r>
                    </a:p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Place value/4 operations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Developing Experts</a:t>
                      </a:r>
                    </a:p>
                    <a:p>
                      <a:endParaRPr lang="en-GB" sz="1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Animals inc. humans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i="1" kern="12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Natural Wonder</a:t>
                      </a:r>
                      <a:endParaRPr lang="en-GB" sz="1000" kern="120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1000" b="1" i="1" kern="12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Is the Grand Canyon safe for future generations?</a:t>
                      </a:r>
                      <a:endParaRPr lang="en-GB" sz="1000" kern="120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GB" sz="1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Why do Hindus want to be good</a:t>
                      </a:r>
                      <a:r>
                        <a:rPr lang="en-GB" sz="1200" b="1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SCARF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148432"/>
                  </a:ext>
                </a:extLst>
              </a:tr>
              <a:tr h="3265594">
                <a:tc>
                  <a:txBody>
                    <a:bodyPr/>
                    <a:lstStyle/>
                    <a:p>
                      <a:r>
                        <a:rPr lang="en-GB" sz="1000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Grammasaurus</a:t>
                      </a:r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The Place Value of Punctuation &amp; Grammar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Common &amp; proper nouns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Collective/partitive nouns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Abstract nouns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Being verbs + ‘to have’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Regular action verbs &amp; verb phrases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Irregular action verbs &amp; verb phrases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Phrasal verbs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What is a subject?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Subject/Verb focus 1-3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Subject/Verb focus: application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Co-ordinating conjunctions to join clauses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Compound &amp; dummy subjects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Gerunds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Subject/verb application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Place Value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Addition, Subtraction, Multiplication &amp; Division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Understand the function of the heart and its role in the circulatory system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Identify and compare blood vessels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Explore blood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Learn how the body transports water &amp; nutrients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Investigate what affects your heart rate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Learn about the impacts of drugs and alcohol on the body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What dangers might the Grand Canyon face? What is erosion? Is erosion always the same?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Erosion on our doorstep…coastlines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The power of water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(physical &amp; chemical erosion/weathering)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Cheddar Gorge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Erosion in action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What types of erosion impact the Grand Canyon?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Is the Grand Canyon safe for future generations?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 How do you know?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What evidence is there?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What is Brahman?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What is Atman? What can be learned about Atman through a Hindu story?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Samsara: why is atman important? What else is important?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How does dharma affect the way that someone might live their life?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What example does Gandhi set about how to live?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Why do Hindus try to be good?</a:t>
                      </a:r>
                    </a:p>
                    <a:p>
                      <a:pPr marL="0" indent="0">
                        <a:buNone/>
                      </a:pPr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Valuing Difference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OK to be different</a:t>
                      </a:r>
                      <a:endParaRPr lang="en-GB" sz="1000" b="0" i="0" u="sng" strike="noStrike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We have more in common than not</a:t>
                      </a:r>
                      <a:endParaRPr lang="en-GB" sz="1000" b="0" i="0" u="sng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Respecting differences</a:t>
                      </a:r>
                      <a:endParaRPr lang="en-GB" sz="1000" b="0" i="0" u="sng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Tolerance and respect for others</a:t>
                      </a:r>
                      <a:endParaRPr lang="en-GB" sz="1000" b="0" i="0" u="sng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Advertising friendships!</a:t>
                      </a:r>
                      <a:endParaRPr lang="en-GB" sz="1000" b="0" i="0" u="sng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Boys will be boys? - challenging gender stereotypes</a:t>
                      </a:r>
                      <a:endParaRPr lang="en-GB" sz="1000" b="0" i="0" u="sng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596628"/>
                  </a:ext>
                </a:extLst>
              </a:tr>
              <a:tr h="1541221"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Core Knowledge</a:t>
                      </a:r>
                    </a:p>
                    <a:p>
                      <a:pPr algn="l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Develop understanding of the concepts set out in English Appendix 2 (NC)</a:t>
                      </a:r>
                    </a:p>
                    <a:p>
                      <a:pPr algn="l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/>
                        </a:rPr>
                        <a:t>Understand and Indicate grammatical and other features </a:t>
                      </a:r>
                    </a:p>
                    <a:p>
                      <a:pPr algn="l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Use and understand grammatical terminology.</a:t>
                      </a:r>
                    </a:p>
                    <a:p>
                      <a:pPr algn="ctr"/>
                      <a:endParaRPr lang="en-GB" sz="9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Read Roman Numerals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value of digits in any number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rules of rounding (4 or lower= round↓, 5 or higher = round ↑)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Written formal method in +&amp;-Multiplicative </a:t>
                      </a:r>
                      <a:r>
                        <a:rPr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law-numbers can be multiplied in any order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.Describe the biology of the heart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Identify parts of the circulatory system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hearts function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Effects of diet and lifestyle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can label the parts of a river and the influences of erosion and weathering on it.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can collect information about a place and use it in a report.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can use maps, atlases and globes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Make clear connections between Hindu beliefs about dharma, karma, samsara and moksha and ways in which Hindus live.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Connect the four Hindu aims of life and the four stages of life with beliefs about dharma, karma, moksha, etc. 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985457"/>
                  </a:ext>
                </a:extLst>
              </a:tr>
            </a:tbl>
          </a:graphicData>
        </a:graphic>
      </p:graphicFrame>
      <p:sp>
        <p:nvSpPr>
          <p:cNvPr id="6" name="Arrow: Down 5">
            <a:extLst>
              <a:ext uri="{FF2B5EF4-FFF2-40B4-BE49-F238E27FC236}">
                <a16:creationId xmlns:a16="http://schemas.microsoft.com/office/drawing/2014/main" id="{463033A7-0111-8806-004A-F6F11B6ACCC6}"/>
              </a:ext>
            </a:extLst>
          </p:cNvPr>
          <p:cNvSpPr/>
          <p:nvPr/>
        </p:nvSpPr>
        <p:spPr>
          <a:xfrm>
            <a:off x="209964" y="1474749"/>
            <a:ext cx="586596" cy="4354337"/>
          </a:xfrm>
          <a:prstGeom prst="downArrow">
            <a:avLst/>
          </a:prstGeom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3DB2B90-BD0A-C190-4A18-DAB2B80B01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247640"/>
              </p:ext>
            </p:extLst>
          </p:nvPr>
        </p:nvGraphicFramePr>
        <p:xfrm>
          <a:off x="1217007" y="250520"/>
          <a:ext cx="8942991" cy="37084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749940">
                  <a:extLst>
                    <a:ext uri="{9D8B030D-6E8A-4147-A177-3AD203B41FA5}">
                      <a16:colId xmlns:a16="http://schemas.microsoft.com/office/drawing/2014/main" val="525258006"/>
                    </a:ext>
                  </a:extLst>
                </a:gridCol>
                <a:gridCol w="841036">
                  <a:extLst>
                    <a:ext uri="{9D8B030D-6E8A-4147-A177-3AD203B41FA5}">
                      <a16:colId xmlns:a16="http://schemas.microsoft.com/office/drawing/2014/main" val="377549007"/>
                    </a:ext>
                  </a:extLst>
                </a:gridCol>
                <a:gridCol w="4371018">
                  <a:extLst>
                    <a:ext uri="{9D8B030D-6E8A-4147-A177-3AD203B41FA5}">
                      <a16:colId xmlns:a16="http://schemas.microsoft.com/office/drawing/2014/main" val="3000164065"/>
                    </a:ext>
                  </a:extLst>
                </a:gridCol>
                <a:gridCol w="2980997">
                  <a:extLst>
                    <a:ext uri="{9D8B030D-6E8A-4147-A177-3AD203B41FA5}">
                      <a16:colId xmlns:a16="http://schemas.microsoft.com/office/drawing/2014/main" val="2486095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AUT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Year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VALUE: Whole-heartedness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Class: </a:t>
                      </a:r>
                      <a:r>
                        <a:rPr lang="en-GB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Gannel</a:t>
                      </a:r>
                      <a:endParaRPr lang="en-GB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80483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E85C75C-2834-E648-38B6-826F4BF032F9}"/>
              </a:ext>
            </a:extLst>
          </p:cNvPr>
          <p:cNvSpPr txBox="1"/>
          <p:nvPr/>
        </p:nvSpPr>
        <p:spPr>
          <a:xfrm>
            <a:off x="303207" y="2386588"/>
            <a:ext cx="400110" cy="389626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GB" sz="1400" dirty="0">
                <a:latin typeface="Century Gothic" panose="020B0502020202020204" pitchFamily="34" charset="0"/>
              </a:rPr>
              <a:t>Lesson Sequence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CC3DE6-EE1A-E610-4F47-6295ABAF2E6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6590" y="81858"/>
            <a:ext cx="751622" cy="7735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158DC7-F2E7-0BEE-9833-C90B1E492F5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577495" y="250520"/>
            <a:ext cx="1219200" cy="43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47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FF215BE-0D6D-9FB7-351A-9EC3A41D55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5517606"/>
              </p:ext>
            </p:extLst>
          </p:nvPr>
        </p:nvGraphicFramePr>
        <p:xfrm>
          <a:off x="796560" y="913007"/>
          <a:ext cx="10916886" cy="5862013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819481">
                  <a:extLst>
                    <a:ext uri="{9D8B030D-6E8A-4147-A177-3AD203B41FA5}">
                      <a16:colId xmlns:a16="http://schemas.microsoft.com/office/drawing/2014/main" val="250523208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1156545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292970714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755862270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872246439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039775960"/>
                    </a:ext>
                  </a:extLst>
                </a:gridCol>
              </a:tblGrid>
              <a:tr h="505804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ART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DT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MUSIC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MFL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Personal Development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606854"/>
                  </a:ext>
                </a:extLst>
              </a:tr>
              <a:tr h="360317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err="1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AccessArt</a:t>
                      </a:r>
                      <a:endParaRPr lang="en-GB" sz="1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err="1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AccessArt</a:t>
                      </a:r>
                      <a:endParaRPr lang="en-GB" sz="1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err="1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SingUp</a:t>
                      </a:r>
                      <a:endParaRPr lang="en-GB" sz="1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Language Angels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             Getset4PE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Whole Heartedness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148432"/>
                  </a:ext>
                </a:extLst>
              </a:tr>
              <a:tr h="1576920">
                <a:tc rowSpan="2"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Making monotypes</a:t>
                      </a:r>
                    </a:p>
                    <a:p>
                      <a:r>
                        <a:rPr lang="en-GB" sz="1000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See the Pathway</a:t>
                      </a:r>
                      <a:endParaRPr lang="en-GB" sz="100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GB" sz="90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I </a:t>
                      </a:r>
                      <a:r>
                        <a:rPr lang="en-GB" sz="100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can understand what a monotype is.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I can study drawings made by other artists and identify particular marks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I can use my sketchbook to explore ideas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I can use my mark-making skills to produce exciting monotypes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I can share my thinking and outcomes with my classmates</a:t>
                      </a:r>
                      <a:endParaRPr lang="en-GB" sz="800" dirty="0">
                        <a:solidFill>
                          <a:srgbClr val="002060"/>
                        </a:solidFill>
                      </a:endParaRPr>
                    </a:p>
                    <a:p>
                      <a:endParaRPr lang="en-GB" sz="800" dirty="0">
                        <a:solidFill>
                          <a:srgbClr val="002060"/>
                        </a:solidFill>
                      </a:endParaRPr>
                    </a:p>
                    <a:p>
                      <a:endParaRPr lang="en-GB" sz="800" dirty="0">
                        <a:solidFill>
                          <a:srgbClr val="002060"/>
                        </a:solidFill>
                      </a:endParaRPr>
                    </a:p>
                    <a:p>
                      <a:endParaRPr lang="en-GB" sz="800" dirty="0">
                        <a:solidFill>
                          <a:srgbClr val="002060"/>
                        </a:solidFill>
                      </a:endParaRPr>
                    </a:p>
                    <a:p>
                      <a:endParaRPr lang="en-GB" sz="8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Design, make and evaluate a torch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Myself and my environment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Recap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Phonics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The Weather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000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GoActive</a:t>
                      </a: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 sports coaches 1 day per week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Athletics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Class PE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Fitness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Theme: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SCARF curriculum - Valuing Difference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Anti-bullying week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British Values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Key figures of diversity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596628"/>
                  </a:ext>
                </a:extLst>
              </a:tr>
              <a:tr h="19785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Link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Understanding our feelings and believing in ourselves. 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Develop understanding that everyone is different – emphasis on race/religion (protected characteristics) – discussion of individual liberty, tolerance, respect.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Key figures that had a particular passion – what impact have they had on history/people of their community?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2233705"/>
                  </a:ext>
                </a:extLst>
              </a:tr>
              <a:tr h="1341176"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Core Knowledge</a:t>
                      </a:r>
                    </a:p>
                    <a:p>
                      <a:pPr algn="l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It is a process of transferring ink from one surface to another.</a:t>
                      </a:r>
                    </a:p>
                    <a:p>
                      <a:pPr algn="l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Monotypes can be combined with other materials.</a:t>
                      </a:r>
                    </a:p>
                    <a:p>
                      <a:pPr algn="l"/>
                      <a:endParaRPr lang="en-GB" sz="9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9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Light travels in a straight line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design influences direction of light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Different materials effect light in different ways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Understand about tempo and beat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Pronunciation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Understand why exercise is important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Recognise why our hearts beat faster during exercise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Recognise that technique can improve performance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Explorer Dome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Out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Cheddar Gorge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985457"/>
                  </a:ext>
                </a:extLst>
              </a:tr>
            </a:tbl>
          </a:graphicData>
        </a:graphic>
      </p:graphicFrame>
      <p:sp>
        <p:nvSpPr>
          <p:cNvPr id="6" name="Arrow: Down 5">
            <a:extLst>
              <a:ext uri="{FF2B5EF4-FFF2-40B4-BE49-F238E27FC236}">
                <a16:creationId xmlns:a16="http://schemas.microsoft.com/office/drawing/2014/main" id="{463033A7-0111-8806-004A-F6F11B6ACCC6}"/>
              </a:ext>
            </a:extLst>
          </p:cNvPr>
          <p:cNvSpPr/>
          <p:nvPr/>
        </p:nvSpPr>
        <p:spPr>
          <a:xfrm>
            <a:off x="209964" y="1780906"/>
            <a:ext cx="586596" cy="4354337"/>
          </a:xfrm>
          <a:prstGeom prst="downArrow">
            <a:avLst/>
          </a:prstGeom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3DB2B90-BD0A-C190-4A18-DAB2B80B01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180779"/>
              </p:ext>
            </p:extLst>
          </p:nvPr>
        </p:nvGraphicFramePr>
        <p:xfrm>
          <a:off x="1370838" y="77537"/>
          <a:ext cx="8942991" cy="5181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749940">
                  <a:extLst>
                    <a:ext uri="{9D8B030D-6E8A-4147-A177-3AD203B41FA5}">
                      <a16:colId xmlns:a16="http://schemas.microsoft.com/office/drawing/2014/main" val="525258006"/>
                    </a:ext>
                  </a:extLst>
                </a:gridCol>
                <a:gridCol w="841036">
                  <a:extLst>
                    <a:ext uri="{9D8B030D-6E8A-4147-A177-3AD203B41FA5}">
                      <a16:colId xmlns:a16="http://schemas.microsoft.com/office/drawing/2014/main" val="377549007"/>
                    </a:ext>
                  </a:extLst>
                </a:gridCol>
                <a:gridCol w="4371018">
                  <a:extLst>
                    <a:ext uri="{9D8B030D-6E8A-4147-A177-3AD203B41FA5}">
                      <a16:colId xmlns:a16="http://schemas.microsoft.com/office/drawing/2014/main" val="3000164065"/>
                    </a:ext>
                  </a:extLst>
                </a:gridCol>
                <a:gridCol w="2980997">
                  <a:extLst>
                    <a:ext uri="{9D8B030D-6E8A-4147-A177-3AD203B41FA5}">
                      <a16:colId xmlns:a16="http://schemas.microsoft.com/office/drawing/2014/main" val="2486095000"/>
                    </a:ext>
                  </a:extLst>
                </a:gridCol>
              </a:tblGrid>
              <a:tr h="436245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AUT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Year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VALUE: Whole-heartedness</a:t>
                      </a:r>
                    </a:p>
                    <a:p>
                      <a:endParaRPr lang="en-GB" sz="14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Class: </a:t>
                      </a:r>
                      <a:r>
                        <a:rPr lang="en-GB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Gannel</a:t>
                      </a:r>
                      <a:endParaRPr lang="en-GB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80483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E85C75C-2834-E648-38B6-826F4BF032F9}"/>
              </a:ext>
            </a:extLst>
          </p:cNvPr>
          <p:cNvSpPr txBox="1"/>
          <p:nvPr/>
        </p:nvSpPr>
        <p:spPr>
          <a:xfrm>
            <a:off x="303207" y="2386588"/>
            <a:ext cx="400110" cy="389626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GB" sz="1400" dirty="0">
                <a:latin typeface="Century Gothic" panose="020B0502020202020204" pitchFamily="34" charset="0"/>
              </a:rPr>
              <a:t>Lesson Sequence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CC3DE6-EE1A-E610-4F47-6295ABAF2E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23" y="77537"/>
            <a:ext cx="751622" cy="7735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158DC7-F2E7-0BEE-9833-C90B1E492F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92597" y="93043"/>
            <a:ext cx="1219200" cy="43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90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FF215BE-0D6D-9FB7-351A-9EC3A41D55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9077100"/>
              </p:ext>
            </p:extLst>
          </p:nvPr>
        </p:nvGraphicFramePr>
        <p:xfrm>
          <a:off x="879809" y="702531"/>
          <a:ext cx="10916886" cy="6036639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833037">
                  <a:extLst>
                    <a:ext uri="{9D8B030D-6E8A-4147-A177-3AD203B41FA5}">
                      <a16:colId xmlns:a16="http://schemas.microsoft.com/office/drawing/2014/main" val="2505232082"/>
                    </a:ext>
                  </a:extLst>
                </a:gridCol>
                <a:gridCol w="1805925">
                  <a:extLst>
                    <a:ext uri="{9D8B030D-6E8A-4147-A177-3AD203B41FA5}">
                      <a16:colId xmlns:a16="http://schemas.microsoft.com/office/drawing/2014/main" val="11156545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292970714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755862270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872246439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039775960"/>
                    </a:ext>
                  </a:extLst>
                </a:gridCol>
              </a:tblGrid>
              <a:tr h="34750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ENGLISH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MATHS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SCIENCE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GEOGRAPHY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RE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PSHE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606854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The Write Stuff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err="1">
                          <a:solidFill>
                            <a:srgbClr val="FF0000"/>
                          </a:solidFill>
                          <a:latin typeface="Century Gothic"/>
                        </a:rPr>
                        <a:t>WhiteRose</a:t>
                      </a:r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/>
                        </a:rPr>
                        <a:t> SoW</a:t>
                      </a:r>
                    </a:p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Place value/4 operations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Developing Experts</a:t>
                      </a:r>
                    </a:p>
                    <a:p>
                      <a:endParaRPr lang="en-GB" sz="1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Animals inc. humans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i="1" kern="12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Natural Wonder</a:t>
                      </a:r>
                      <a:endParaRPr lang="en-GB" sz="1000" kern="120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1000" b="1" i="1" kern="12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Is the Grand Canyon safe for future generations?</a:t>
                      </a:r>
                      <a:endParaRPr lang="en-GB" sz="1000" kern="120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Why do Hindus want to be good</a:t>
                      </a:r>
                      <a:r>
                        <a:rPr lang="en-GB" sz="1200" b="1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SCARF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148432"/>
                  </a:ext>
                </a:extLst>
              </a:tr>
              <a:tr h="3540294">
                <a:tc>
                  <a:txBody>
                    <a:bodyPr/>
                    <a:lstStyle/>
                    <a:p>
                      <a:r>
                        <a:rPr lang="en-GB" sz="1000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Grammasaurus</a:t>
                      </a:r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The Place Value of Punctuation &amp; Grammar</a:t>
                      </a:r>
                    </a:p>
                    <a:p>
                      <a:endParaRPr lang="en-GB" sz="900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Common &amp; proper nouns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Collective/partitive nouns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Abstract nouns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Being verbs + ‘to have’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Regular action verbs &amp; verb phrases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Irregular action verbs &amp; verb phrases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Phrasal verbs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What is a subject?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Subject/Verb focus 1-3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Subject/Verb focus: application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Co-ordinating conjunctions to join clauses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Compound &amp; dummy subjects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Gerunds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Subject/verb application</a:t>
                      </a:r>
                      <a:endParaRPr lang="en-GB" sz="9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Place Value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Addition, Subtraction, Multiplication &amp; Division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Understand the function of the heart and its role in the circulatory system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Identify and compare blood vessels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Explore blood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Learn how the body transports water &amp; nutrients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Investigate what affects your heart rate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Learn about the impacts of drugs and alcohol on the body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What dangers might the Grand Canyon face? What is erosion? Is erosion always the same?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Erosion on our doorstep…coastlines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The power of water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(physical &amp; chemical erosion/weathering)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Cheddar Gorge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Erosion in action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What types of erosion impact the Grand Canyon?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Is the Grand Canyon safe for future generations?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 How do you know?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What evidence is there?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What is Brahman?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What is Atman? What can be learned about Atman through a Hindu story?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Samsara: why is atman important? What else is important?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How does dharma affect the way that someone might live their life?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What example does Gandhi set about how to live?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Why do Hindus try to be good?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Valuing Difference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OK to be different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We have more in common than not</a:t>
                      </a:r>
                      <a:endParaRPr lang="en-GB" sz="1000" b="0" i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Respecting differences</a:t>
                      </a:r>
                      <a:endParaRPr lang="en-GB" sz="1000" b="0" i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Tolerance and respect for others</a:t>
                      </a:r>
                      <a:endParaRPr lang="en-GB" sz="1000" b="0" i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Advertising friendships!</a:t>
                      </a:r>
                      <a:endParaRPr lang="en-GB" sz="1000" b="0" i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Boys will be boys? - challenging gender stereotypes</a:t>
                      </a:r>
                      <a:endParaRPr lang="en-GB" sz="1000" b="0" i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596628"/>
                  </a:ext>
                </a:extLst>
              </a:tr>
              <a:tr h="1541221"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Core Knowledge</a:t>
                      </a:r>
                    </a:p>
                    <a:p>
                      <a:pPr algn="l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Develop understanding of the concepts set out in English Appendix 2 (NC)</a:t>
                      </a:r>
                    </a:p>
                    <a:p>
                      <a:pPr algn="l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/>
                        </a:rPr>
                        <a:t>Understand and Indicate grammatical and other features </a:t>
                      </a:r>
                    </a:p>
                    <a:p>
                      <a:pPr algn="l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Use and understand grammatical terminology.</a:t>
                      </a:r>
                    </a:p>
                    <a:p>
                      <a:pPr algn="ctr"/>
                      <a:endParaRPr lang="en-GB" sz="9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value of digits in any number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rules of rounding (4 or lower= round↓, 5 or higher = round ↑)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Written formal method in +&amp;-Multiplicative </a:t>
                      </a:r>
                      <a:r>
                        <a:rPr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law-numbers can be multiplied in any order</a:t>
                      </a:r>
                      <a:endParaRPr kumimoji="0" lang="en-GB" sz="9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.Describe the biology of the heart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Identify parts of the circulatory system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hearts function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Effects of diet and lifestyle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can label the parts of a river and the influences of erosion and weathering on it.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can collect information about a place and use it in a report.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can use maps, atlases and globes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Make clear connections between Hindu beliefs about dharma, karma, samsara and moksha and ways in which Hindus live.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Connect the four Hindu aims of life and the four stages of life with beliefs about dharma, karma, moksha, etc. 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985457"/>
                  </a:ext>
                </a:extLst>
              </a:tr>
            </a:tbl>
          </a:graphicData>
        </a:graphic>
      </p:graphicFrame>
      <p:sp>
        <p:nvSpPr>
          <p:cNvPr id="6" name="Arrow: Down 5">
            <a:extLst>
              <a:ext uri="{FF2B5EF4-FFF2-40B4-BE49-F238E27FC236}">
                <a16:creationId xmlns:a16="http://schemas.microsoft.com/office/drawing/2014/main" id="{463033A7-0111-8806-004A-F6F11B6ACCC6}"/>
              </a:ext>
            </a:extLst>
          </p:cNvPr>
          <p:cNvSpPr/>
          <p:nvPr/>
        </p:nvSpPr>
        <p:spPr>
          <a:xfrm>
            <a:off x="209964" y="1474749"/>
            <a:ext cx="586596" cy="4354337"/>
          </a:xfrm>
          <a:prstGeom prst="downArrow">
            <a:avLst/>
          </a:prstGeom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3DB2B90-BD0A-C190-4A18-DAB2B80B01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604722"/>
              </p:ext>
            </p:extLst>
          </p:nvPr>
        </p:nvGraphicFramePr>
        <p:xfrm>
          <a:off x="1217007" y="250520"/>
          <a:ext cx="8942991" cy="37084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749940">
                  <a:extLst>
                    <a:ext uri="{9D8B030D-6E8A-4147-A177-3AD203B41FA5}">
                      <a16:colId xmlns:a16="http://schemas.microsoft.com/office/drawing/2014/main" val="525258006"/>
                    </a:ext>
                  </a:extLst>
                </a:gridCol>
                <a:gridCol w="841036">
                  <a:extLst>
                    <a:ext uri="{9D8B030D-6E8A-4147-A177-3AD203B41FA5}">
                      <a16:colId xmlns:a16="http://schemas.microsoft.com/office/drawing/2014/main" val="377549007"/>
                    </a:ext>
                  </a:extLst>
                </a:gridCol>
                <a:gridCol w="4371018">
                  <a:extLst>
                    <a:ext uri="{9D8B030D-6E8A-4147-A177-3AD203B41FA5}">
                      <a16:colId xmlns:a16="http://schemas.microsoft.com/office/drawing/2014/main" val="3000164065"/>
                    </a:ext>
                  </a:extLst>
                </a:gridCol>
                <a:gridCol w="2980997">
                  <a:extLst>
                    <a:ext uri="{9D8B030D-6E8A-4147-A177-3AD203B41FA5}">
                      <a16:colId xmlns:a16="http://schemas.microsoft.com/office/drawing/2014/main" val="2486095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AUT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Year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VALUE: Whole-heartedness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Class: </a:t>
                      </a:r>
                      <a:r>
                        <a:rPr lang="en-GB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Gannel</a:t>
                      </a:r>
                      <a:endParaRPr lang="en-GB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80483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E85C75C-2834-E648-38B6-826F4BF032F9}"/>
              </a:ext>
            </a:extLst>
          </p:cNvPr>
          <p:cNvSpPr txBox="1"/>
          <p:nvPr/>
        </p:nvSpPr>
        <p:spPr>
          <a:xfrm>
            <a:off x="303207" y="2386588"/>
            <a:ext cx="400110" cy="389626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GB" sz="1400" dirty="0">
                <a:latin typeface="Century Gothic" panose="020B0502020202020204" pitchFamily="34" charset="0"/>
              </a:rPr>
              <a:t>Lesson Sequence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CC3DE6-EE1A-E610-4F47-6295ABAF2E6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6590" y="81858"/>
            <a:ext cx="751622" cy="7735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158DC7-F2E7-0BEE-9833-C90B1E492F5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577495" y="250520"/>
            <a:ext cx="1219200" cy="43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948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FF215BE-0D6D-9FB7-351A-9EC3A41D55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0183175"/>
              </p:ext>
            </p:extLst>
          </p:nvPr>
        </p:nvGraphicFramePr>
        <p:xfrm>
          <a:off x="789410" y="913007"/>
          <a:ext cx="10924036" cy="6019856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826631">
                  <a:extLst>
                    <a:ext uri="{9D8B030D-6E8A-4147-A177-3AD203B41FA5}">
                      <a16:colId xmlns:a16="http://schemas.microsoft.com/office/drawing/2014/main" val="250523208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1156545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292970714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755862270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872246439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039775960"/>
                    </a:ext>
                  </a:extLst>
                </a:gridCol>
              </a:tblGrid>
              <a:tr h="505804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ART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DT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MUSIC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MFL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Personal Development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606854"/>
                  </a:ext>
                </a:extLst>
              </a:tr>
              <a:tr h="360317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err="1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Accessart</a:t>
                      </a:r>
                      <a:endParaRPr lang="en-GB" sz="1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err="1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AccessArt</a:t>
                      </a:r>
                      <a:endParaRPr lang="en-GB" sz="1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Charanga</a:t>
                      </a:r>
                    </a:p>
                    <a:p>
                      <a:pPr algn="ctr"/>
                      <a:endParaRPr lang="en-GB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Language Angels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GB" sz="1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Getset4PE</a:t>
                      </a:r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Whole Heartedness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148432"/>
                  </a:ext>
                </a:extLst>
              </a:tr>
              <a:tr h="157692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 design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See the Pathway</a:t>
                      </a:r>
                      <a:endParaRPr lang="en-GB" sz="100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GB" sz="90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I </a:t>
                      </a:r>
                      <a:r>
                        <a:rPr lang="en-GB" sz="100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can understand what a monotype is.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I can study drawings made by other artists and identify particular marks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I can use my sketchbook to explore ideas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I can use my mark-making skills to produce exciting monotypes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I can share my thinking and outcomes with my classmates</a:t>
                      </a:r>
                      <a:endParaRPr lang="en-GB" sz="800" dirty="0">
                        <a:solidFill>
                          <a:srgbClr val="002060"/>
                        </a:solidFill>
                      </a:endParaRPr>
                    </a:p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Design, make and evaluate a torch</a:t>
                      </a:r>
                    </a:p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Myself and my environment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Recap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Phonics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The Weather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000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GoActive</a:t>
                      </a: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 sports coaches 1 day per week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Athletics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Class PE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Fitness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Theme: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SCARF curriculum - Valuing Difference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Anti-bullying week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British Values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Key figures of diversity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596628"/>
                  </a:ext>
                </a:extLst>
              </a:tr>
              <a:tr h="19785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Link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Understanding our feelings and believing in ourselves. 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Develop understanding that everyone is different – emphasis on race/religion (protected characteristics) – discussion of individual liberty, tolerance, respect.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Key figures that had a particular passion – what impact have they had on history/people of their community?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2233705"/>
                  </a:ext>
                </a:extLst>
              </a:tr>
              <a:tr h="1341176"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Core Knowledge</a:t>
                      </a:r>
                    </a:p>
                    <a:p>
                      <a:pPr algn="l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It is a process of transferring ink from one surface to another.</a:t>
                      </a:r>
                    </a:p>
                    <a:p>
                      <a:pPr algn="l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Monotypes can be combined with other materials.</a:t>
                      </a:r>
                    </a:p>
                    <a:p>
                      <a:pPr algn="ctr"/>
                      <a:endParaRPr lang="en-GB" sz="9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Light travels in a straight line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design influences direction of light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Different materials effect light in different ways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Understand about tempo and beat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Pronunciation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Understand why exercise is important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Recognise why our hearts beat faster during exercise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Recognise that technique can improve performance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Explorer dome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Out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Cheddar Gorge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985457"/>
                  </a:ext>
                </a:extLst>
              </a:tr>
            </a:tbl>
          </a:graphicData>
        </a:graphic>
      </p:graphicFrame>
      <p:sp>
        <p:nvSpPr>
          <p:cNvPr id="6" name="Arrow: Down 5">
            <a:extLst>
              <a:ext uri="{FF2B5EF4-FFF2-40B4-BE49-F238E27FC236}">
                <a16:creationId xmlns:a16="http://schemas.microsoft.com/office/drawing/2014/main" id="{463033A7-0111-8806-004A-F6F11B6ACCC6}"/>
              </a:ext>
            </a:extLst>
          </p:cNvPr>
          <p:cNvSpPr/>
          <p:nvPr/>
        </p:nvSpPr>
        <p:spPr>
          <a:xfrm>
            <a:off x="209964" y="1780906"/>
            <a:ext cx="586596" cy="4354337"/>
          </a:xfrm>
          <a:prstGeom prst="downArrow">
            <a:avLst/>
          </a:prstGeom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3DB2B90-BD0A-C190-4A18-DAB2B80B01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234741"/>
              </p:ext>
            </p:extLst>
          </p:nvPr>
        </p:nvGraphicFramePr>
        <p:xfrm>
          <a:off x="1370838" y="77537"/>
          <a:ext cx="8942991" cy="5181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749940">
                  <a:extLst>
                    <a:ext uri="{9D8B030D-6E8A-4147-A177-3AD203B41FA5}">
                      <a16:colId xmlns:a16="http://schemas.microsoft.com/office/drawing/2014/main" val="525258006"/>
                    </a:ext>
                  </a:extLst>
                </a:gridCol>
                <a:gridCol w="841036">
                  <a:extLst>
                    <a:ext uri="{9D8B030D-6E8A-4147-A177-3AD203B41FA5}">
                      <a16:colId xmlns:a16="http://schemas.microsoft.com/office/drawing/2014/main" val="377549007"/>
                    </a:ext>
                  </a:extLst>
                </a:gridCol>
                <a:gridCol w="4371018">
                  <a:extLst>
                    <a:ext uri="{9D8B030D-6E8A-4147-A177-3AD203B41FA5}">
                      <a16:colId xmlns:a16="http://schemas.microsoft.com/office/drawing/2014/main" val="3000164065"/>
                    </a:ext>
                  </a:extLst>
                </a:gridCol>
                <a:gridCol w="2980997">
                  <a:extLst>
                    <a:ext uri="{9D8B030D-6E8A-4147-A177-3AD203B41FA5}">
                      <a16:colId xmlns:a16="http://schemas.microsoft.com/office/drawing/2014/main" val="2486095000"/>
                    </a:ext>
                  </a:extLst>
                </a:gridCol>
              </a:tblGrid>
              <a:tr h="436245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AUT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Year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VALUE: Whole-heartedness</a:t>
                      </a:r>
                    </a:p>
                    <a:p>
                      <a:endParaRPr lang="en-GB" sz="14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Class: </a:t>
                      </a:r>
                      <a:r>
                        <a:rPr lang="en-GB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Gannel</a:t>
                      </a:r>
                      <a:endParaRPr lang="en-GB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80483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E85C75C-2834-E648-38B6-826F4BF032F9}"/>
              </a:ext>
            </a:extLst>
          </p:cNvPr>
          <p:cNvSpPr txBox="1"/>
          <p:nvPr/>
        </p:nvSpPr>
        <p:spPr>
          <a:xfrm>
            <a:off x="303207" y="2386588"/>
            <a:ext cx="400110" cy="389626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GB" sz="1400" dirty="0">
                <a:latin typeface="Century Gothic" panose="020B0502020202020204" pitchFamily="34" charset="0"/>
              </a:rPr>
              <a:t>Lesson Sequence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CC3DE6-EE1A-E610-4F47-6295ABAF2E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23" y="77537"/>
            <a:ext cx="751622" cy="7735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158DC7-F2E7-0BEE-9833-C90B1E492F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92597" y="93043"/>
            <a:ext cx="1219200" cy="43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219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5685050_TF02895270.potx" id="{CADB9F4A-D697-4DAF-A5D0-DBCD420CD3A7}" vid="{CA065BA7-8EB7-4416-849F-B031E594DEDC}"/>
    </a:ext>
  </a:extLst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199653ad-c156-4a05-bad3-084c1a30b618}" enabled="0" method="" siteId="{199653ad-c156-4a05-bad3-084c1a30b61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Back to primary school presentation (widescreen)</Template>
  <TotalTime>0</TotalTime>
  <Words>1571</Words>
  <Application>Microsoft Office PowerPoint</Application>
  <PresentationFormat>Widescreen</PresentationFormat>
  <Paragraphs>336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</vt:lpstr>
      <vt:lpstr>Century Gothic</vt:lpstr>
      <vt:lpstr>Back to School 16x9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Jody Wilson</dc:creator>
  <cp:lastModifiedBy>Lisa McGinty</cp:lastModifiedBy>
  <cp:revision>21</cp:revision>
  <cp:lastPrinted>2024-09-06T12:02:01Z</cp:lastPrinted>
  <dcterms:created xsi:type="dcterms:W3CDTF">2024-07-06T15:12:52Z</dcterms:created>
  <dcterms:modified xsi:type="dcterms:W3CDTF">2024-11-07T12:45:30Z</dcterms:modified>
</cp:coreProperties>
</file>